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comments/comment2.xml" ContentType="application/vnd.openxmlformats-officedocument.presentationml.comments+xml"/>
  <Override PartName="/ppt/notesSlides/notesSlide7.xml" ContentType="application/vnd.openxmlformats-officedocument.presentationml.notesSlide+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0"/>
  </p:notesMasterIdLst>
  <p:sldIdLst>
    <p:sldId id="258" r:id="rId2"/>
    <p:sldId id="259" r:id="rId3"/>
    <p:sldId id="260" r:id="rId4"/>
    <p:sldId id="262" r:id="rId5"/>
    <p:sldId id="331" r:id="rId6"/>
    <p:sldId id="317" r:id="rId7"/>
    <p:sldId id="316" r:id="rId8"/>
    <p:sldId id="315" r:id="rId9"/>
    <p:sldId id="337" r:id="rId10"/>
    <p:sldId id="338" r:id="rId11"/>
    <p:sldId id="318" r:id="rId12"/>
    <p:sldId id="319" r:id="rId13"/>
    <p:sldId id="320" r:id="rId14"/>
    <p:sldId id="322" r:id="rId15"/>
    <p:sldId id="321" r:id="rId16"/>
    <p:sldId id="309" r:id="rId17"/>
    <p:sldId id="325" r:id="rId18"/>
    <p:sldId id="324" r:id="rId19"/>
    <p:sldId id="326" r:id="rId20"/>
    <p:sldId id="328" r:id="rId21"/>
    <p:sldId id="329" r:id="rId22"/>
    <p:sldId id="307" r:id="rId23"/>
    <p:sldId id="335" r:id="rId24"/>
    <p:sldId id="336" r:id="rId25"/>
    <p:sldId id="265" r:id="rId26"/>
    <p:sldId id="287" r:id="rId27"/>
    <p:sldId id="305" r:id="rId28"/>
    <p:sldId id="286" r:id="rId29"/>
    <p:sldId id="300" r:id="rId30"/>
    <p:sldId id="281" r:id="rId31"/>
    <p:sldId id="304" r:id="rId32"/>
    <p:sldId id="297" r:id="rId33"/>
    <p:sldId id="310" r:id="rId34"/>
    <p:sldId id="294" r:id="rId35"/>
    <p:sldId id="311" r:id="rId36"/>
    <p:sldId id="295" r:id="rId37"/>
    <p:sldId id="296" r:id="rId38"/>
    <p:sldId id="298"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iền Lê Thị Ngọc" initials="HLTN" lastIdx="9" clrIdx="0">
    <p:extLst>
      <p:ext uri="{19B8F6BF-5375-455C-9EA6-DF929625EA0E}">
        <p15:presenceInfo xmlns:p15="http://schemas.microsoft.com/office/powerpoint/2012/main" userId="09d57eaed2f60c5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58959"/>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2928" autoAdjust="0"/>
  </p:normalViewPr>
  <p:slideViewPr>
    <p:cSldViewPr snapToGrid="0">
      <p:cViewPr varScale="1">
        <p:scale>
          <a:sx n="53" d="100"/>
          <a:sy n="53" d="100"/>
        </p:scale>
        <p:origin x="1416" y="6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8-19T21:32:59.064" idx="5">
    <p:pos x="5063" y="1508"/>
    <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8-19T21:35:47.656" idx="6">
    <p:pos x="10" y="10"/>
    <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8-19T21:40:22.193" idx="7">
    <p:pos x="5643" y="1504"/>
    <p:text>Tích hợp vào app</p:text>
    <p:extLst>
      <p:ext uri="{C676402C-5697-4E1C-873F-D02D1690AC5C}">
        <p15:threadingInfo xmlns:p15="http://schemas.microsoft.com/office/powerpoint/2012/main" timeZoneBias="-4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8-19T21:57:09.543" idx="9">
    <p:pos x="10" y="10"/>
    <p:text>socketIO</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846012-69DB-42F4-99B3-A12001654ABE}" type="datetimeFigureOut">
              <a:rPr lang="en-US" smtClean="0"/>
              <a:t>8/20/2020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2F8038-71BC-46CF-AAB0-1214ECAFF27B}" type="slidenum">
              <a:rPr lang="en-US" smtClean="0"/>
              <a:t>‹#›</a:t>
            </a:fld>
            <a:endParaRPr lang="en-US"/>
          </a:p>
        </p:txBody>
      </p:sp>
    </p:spTree>
    <p:extLst>
      <p:ext uri="{BB962C8B-B14F-4D97-AF65-F5344CB8AC3E}">
        <p14:creationId xmlns:p14="http://schemas.microsoft.com/office/powerpoint/2010/main" val="3559764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Tăng</a:t>
            </a:r>
            <a:r>
              <a:rPr lang="en-US" dirty="0"/>
              <a:t> </a:t>
            </a:r>
            <a:r>
              <a:rPr lang="en-US" dirty="0" err="1"/>
              <a:t>tốc</a:t>
            </a:r>
            <a:r>
              <a:rPr lang="en-US" dirty="0"/>
              <a:t> </a:t>
            </a:r>
            <a:r>
              <a:rPr lang="en-US" dirty="0" err="1"/>
              <a:t>độ</a:t>
            </a:r>
            <a:r>
              <a:rPr lang="en-US" dirty="0"/>
              <a:t>: </a:t>
            </a:r>
            <a:r>
              <a:rPr lang="en-US" dirty="0" err="1"/>
              <a:t>Ví</a:t>
            </a:r>
            <a:r>
              <a:rPr lang="en-US" dirty="0"/>
              <a:t> </a:t>
            </a:r>
            <a:r>
              <a:rPr lang="en-US" dirty="0" err="1"/>
              <a:t>dụ</a:t>
            </a:r>
            <a:r>
              <a:rPr lang="en-US" dirty="0"/>
              <a:t> chat Realtime </a:t>
            </a:r>
            <a:r>
              <a:rPr lang="en-US" dirty="0" err="1"/>
              <a:t>facebook</a:t>
            </a:r>
            <a:endParaRPr lang="en-US" dirty="0"/>
          </a:p>
          <a:p>
            <a:r>
              <a:rPr lang="en-US" b="0" i="0" dirty="0">
                <a:solidFill>
                  <a:srgbClr val="444444"/>
                </a:solidFill>
                <a:effectLst/>
                <a:latin typeface="Open Sans" panose="020B0606030504020204" pitchFamily="34" charset="0"/>
              </a:rPr>
              <a:t>Mongo: </a:t>
            </a:r>
            <a:r>
              <a:rPr lang="vi-VN" b="0" i="0" dirty="0">
                <a:solidFill>
                  <a:srgbClr val="444444"/>
                </a:solidFill>
                <a:effectLst/>
                <a:latin typeface="Open Sans" panose="020B0606030504020204" pitchFamily="34" charset="0"/>
              </a:rPr>
              <a:t>Ưu điểm thứ tư là tốc độ truy vấn nhanh hơn nhiều so với hệ quản trị cơ sở dữ liệu quan hệ </a:t>
            </a:r>
            <a:r>
              <a:rPr lang="vi-VN" b="1" i="0" dirty="0">
                <a:solidFill>
                  <a:srgbClr val="444444"/>
                </a:solidFill>
                <a:effectLst/>
                <a:latin typeface="Open Sans" panose="020B0606030504020204" pitchFamily="34" charset="0"/>
              </a:rPr>
              <a:t>RDBMS</a:t>
            </a:r>
            <a:r>
              <a:rPr lang="vi-VN" b="0" i="0" dirty="0">
                <a:solidFill>
                  <a:srgbClr val="444444"/>
                </a:solidFill>
                <a:effectLst/>
                <a:latin typeface="Open Sans" panose="020B0606030504020204" pitchFamily="34" charset="0"/>
              </a:rPr>
              <a:t> do dữ liệu truy vấn được cached lên bộ nhớ RAM để lượt truy vấn sau diễn ra nhanh hơn mà không cần đọc từ ổ cứng.</a:t>
            </a:r>
            <a:endParaRPr lang="en-US" b="0" i="0" dirty="0">
              <a:solidFill>
                <a:srgbClr val="444444"/>
              </a:solidFill>
              <a:effectLst/>
              <a:latin typeface="Open Sans" panose="020B0606030504020204" pitchFamily="34" charset="0"/>
            </a:endParaRPr>
          </a:p>
          <a:p>
            <a:endParaRPr lang="en-US" b="0" i="0" dirty="0">
              <a:solidFill>
                <a:srgbClr val="444444"/>
              </a:solidFill>
              <a:effectLst/>
              <a:latin typeface="Open Sans" panose="020B0606030504020204" pitchFamily="34" charset="0"/>
            </a:endParaRPr>
          </a:p>
          <a:p>
            <a:r>
              <a:rPr lang="vi-VN" b="0" i="0">
                <a:solidFill>
                  <a:srgbClr val="444444"/>
                </a:solidFill>
                <a:effectLst/>
                <a:latin typeface="Open Sans" panose="020B0606030504020204" pitchFamily="34" charset="0"/>
              </a:rPr>
              <a:t>Cũng là một ưu điểm về hiệu suất truy vấn của MongoDB, trường dữ liệu “_id” luôn được tự động đánh chỉ mục để đạt hiệu suất cao nhất</a:t>
            </a:r>
            <a:endParaRPr lang="en-US" dirty="0"/>
          </a:p>
        </p:txBody>
      </p:sp>
      <p:sp>
        <p:nvSpPr>
          <p:cNvPr id="4" name="Slide Number Placeholder 3"/>
          <p:cNvSpPr>
            <a:spLocks noGrp="1"/>
          </p:cNvSpPr>
          <p:nvPr>
            <p:ph type="sldNum" sz="quarter" idx="5"/>
          </p:nvPr>
        </p:nvSpPr>
        <p:spPr/>
        <p:txBody>
          <a:bodyPr/>
          <a:lstStyle/>
          <a:p>
            <a:fld id="{D32F8038-71BC-46CF-AAB0-1214ECAFF27B}" type="slidenum">
              <a:rPr lang="en-US" smtClean="0"/>
              <a:t>5</a:t>
            </a:fld>
            <a:endParaRPr lang="en-US"/>
          </a:p>
        </p:txBody>
      </p:sp>
    </p:spTree>
    <p:extLst>
      <p:ext uri="{BB962C8B-B14F-4D97-AF65-F5344CB8AC3E}">
        <p14:creationId xmlns:p14="http://schemas.microsoft.com/office/powerpoint/2010/main" val="133074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Restful API </a:t>
            </a:r>
            <a:r>
              <a:rPr lang="en-US" dirty="0" err="1"/>
              <a:t>là</a:t>
            </a:r>
            <a:r>
              <a:rPr lang="en-US" dirty="0"/>
              <a:t> </a:t>
            </a:r>
            <a:r>
              <a:rPr lang="en-US" dirty="0" err="1"/>
              <a:t>chuẩn</a:t>
            </a:r>
            <a:r>
              <a:rPr lang="en-US" dirty="0"/>
              <a:t> </a:t>
            </a:r>
            <a:r>
              <a:rPr lang="en-US" dirty="0" err="1"/>
              <a:t>để</a:t>
            </a:r>
            <a:r>
              <a:rPr lang="en-US" dirty="0"/>
              <a:t> </a:t>
            </a:r>
            <a:r>
              <a:rPr lang="en-US" dirty="0" err="1"/>
              <a:t>quy</a:t>
            </a:r>
            <a:r>
              <a:rPr lang="en-US" dirty="0"/>
              <a:t> </a:t>
            </a:r>
            <a:r>
              <a:rPr lang="en-US" dirty="0" err="1"/>
              <a:t>định</a:t>
            </a:r>
            <a:endParaRPr lang="en-US" dirty="0"/>
          </a:p>
          <a:p>
            <a:r>
              <a:rPr lang="vi-VN" dirty="0"/>
              <a:t>Route và phương thức(get/post) Xóa Sửa dùng Post.</a:t>
            </a:r>
            <a:endParaRPr lang="en-US" dirty="0"/>
          </a:p>
          <a:p>
            <a:r>
              <a:rPr lang="en-US" dirty="0" err="1"/>
              <a:t>Vì</a:t>
            </a:r>
            <a:r>
              <a:rPr lang="en-US" dirty="0"/>
              <a:t> </a:t>
            </a:r>
            <a:r>
              <a:rPr lang="en-US" dirty="0" err="1"/>
              <a:t>vậy</a:t>
            </a:r>
            <a:r>
              <a:rPr lang="en-US" dirty="0"/>
              <a:t> ra </a:t>
            </a:r>
            <a:r>
              <a:rPr lang="en-US" dirty="0" err="1"/>
              <a:t>đời</a:t>
            </a:r>
            <a:r>
              <a:rPr lang="en-US" dirty="0"/>
              <a:t> Restful API </a:t>
            </a:r>
            <a:r>
              <a:rPr lang="en-US" dirty="0" err="1"/>
              <a:t>để</a:t>
            </a:r>
            <a:r>
              <a:rPr lang="en-US" dirty="0"/>
              <a:t> </a:t>
            </a:r>
            <a:r>
              <a:rPr lang="en-US" dirty="0" err="1"/>
              <a:t>quy</a:t>
            </a:r>
            <a:r>
              <a:rPr lang="en-US" dirty="0"/>
              <a:t> </a:t>
            </a:r>
            <a:r>
              <a:rPr lang="en-US" dirty="0" err="1"/>
              <a:t>định</a:t>
            </a:r>
            <a:endParaRPr lang="en-US" dirty="0"/>
          </a:p>
        </p:txBody>
      </p:sp>
      <p:sp>
        <p:nvSpPr>
          <p:cNvPr id="4" name="Slide Number Placeholder 3"/>
          <p:cNvSpPr>
            <a:spLocks noGrp="1"/>
          </p:cNvSpPr>
          <p:nvPr>
            <p:ph type="sldNum" sz="quarter" idx="5"/>
          </p:nvPr>
        </p:nvSpPr>
        <p:spPr/>
        <p:txBody>
          <a:bodyPr/>
          <a:lstStyle/>
          <a:p>
            <a:fld id="{D32F8038-71BC-46CF-AAB0-1214ECAFF27B}" type="slidenum">
              <a:rPr lang="en-US" smtClean="0"/>
              <a:t>8</a:t>
            </a:fld>
            <a:endParaRPr lang="en-US"/>
          </a:p>
        </p:txBody>
      </p:sp>
    </p:spTree>
    <p:extLst>
      <p:ext uri="{BB962C8B-B14F-4D97-AF65-F5344CB8AC3E}">
        <p14:creationId xmlns:p14="http://schemas.microsoft.com/office/powerpoint/2010/main" val="3081085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Open Sans" panose="020B0606030504020204" pitchFamily="34" charset="0"/>
              </a:rPr>
              <a:t>Nodejs: </a:t>
            </a:r>
            <a:r>
              <a:rPr lang="en-US" b="0" i="0" dirty="0" err="1">
                <a:solidFill>
                  <a:srgbClr val="222222"/>
                </a:solidFill>
                <a:effectLst/>
                <a:latin typeface="Open Sans" panose="020B0606030504020204" pitchFamily="34" charset="0"/>
              </a:rPr>
              <a:t>Không</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đồng</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bộ</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cho</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phép</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máy</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chủ</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giải</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quyết</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nhiều</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yêu</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cầu</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đồng</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thời</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mà</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không</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chặn</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chúng</a:t>
            </a:r>
            <a:r>
              <a:rPr lang="en-US" b="0" i="0" dirty="0">
                <a:solidFill>
                  <a:srgbClr val="222222"/>
                </a:solidFill>
                <a:effectLst/>
                <a:latin typeface="Open Sans" panose="020B0606030504020204" pitchFamily="34" charset="0"/>
              </a:rPr>
              <a:t>(</a:t>
            </a:r>
            <a:r>
              <a:rPr lang="en-US" b="0" i="0" dirty="0" err="1">
                <a:solidFill>
                  <a:srgbClr val="222222"/>
                </a:solidFill>
                <a:effectLst/>
                <a:latin typeface="Open Sans" panose="020B0606030504020204" pitchFamily="34" charset="0"/>
              </a:rPr>
              <a:t>có</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thể</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xử</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lý</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nhiều</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yêu</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cầu</a:t>
            </a:r>
            <a:r>
              <a:rPr lang="en-US" b="0" i="0" dirty="0">
                <a:solidFill>
                  <a:srgbClr val="222222"/>
                </a:solidFill>
                <a:effectLst/>
                <a:latin typeface="Open Sans" panose="020B0606030504020204" pitchFamily="34" charset="0"/>
              </a:rPr>
              <a:t> song song)</a:t>
            </a:r>
          </a:p>
          <a:p>
            <a:r>
              <a:rPr lang="vi-VN" b="0" i="0" dirty="0">
                <a:solidFill>
                  <a:srgbClr val="222222"/>
                </a:solidFill>
                <a:effectLst/>
                <a:latin typeface="Open Sans" panose="020B0606030504020204" pitchFamily="34" charset="0"/>
              </a:rPr>
              <a:t>thực tế là nó chạy trên một luồng, nhưng nó sẽ theo dõi nhiều luồng nền để lên lịch cho một số tác vụ.</a:t>
            </a:r>
            <a:endParaRPr lang="en-US" b="0" i="0" dirty="0">
              <a:solidFill>
                <a:srgbClr val="222222"/>
              </a:solidFill>
              <a:effectLst/>
              <a:latin typeface="Open Sans" panose="020B0606030504020204" pitchFamily="34" charset="0"/>
            </a:endParaRPr>
          </a:p>
          <a:p>
            <a:r>
              <a:rPr lang="vi-VN" b="0" i="0" dirty="0">
                <a:solidFill>
                  <a:srgbClr val="222222"/>
                </a:solidFill>
                <a:effectLst/>
                <a:latin typeface="Open Sans" panose="020B0606030504020204" pitchFamily="34" charset="0"/>
              </a:rPr>
              <a:t>Phương pháp này rất có lợi cho các nhà phát triển để xây dựng các ứng dụng có tính toàn diện cao.</a:t>
            </a:r>
            <a:endParaRPr lang="en-US" b="0" i="0" dirty="0">
              <a:solidFill>
                <a:srgbClr val="222222"/>
              </a:solidFill>
              <a:effectLst/>
              <a:latin typeface="Open Sans" panose="020B0606030504020204" pitchFamily="34" charset="0"/>
            </a:endParaRPr>
          </a:p>
          <a:p>
            <a:endParaRPr lang="en-US" b="0" i="0" dirty="0">
              <a:solidFill>
                <a:srgbClr val="222222"/>
              </a:solidFill>
              <a:effectLst/>
              <a:latin typeface="Open Sans" panose="020B0606030504020204" pitchFamily="34" charset="0"/>
            </a:endParaRPr>
          </a:p>
          <a:p>
            <a:r>
              <a:rPr lang="en-US" b="0" i="0" dirty="0" err="1">
                <a:solidFill>
                  <a:srgbClr val="222222"/>
                </a:solidFill>
                <a:effectLst/>
                <a:latin typeface="Open Sans" panose="020B0606030504020204" pitchFamily="34" charset="0"/>
              </a:rPr>
              <a:t>ASP.Net</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Nó</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hoạt</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động</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trên</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mô</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hình</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đồng</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bộ</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và</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đa</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luồng</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tức</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là</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nó</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xử</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lý</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liên</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tiếp</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tất</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cả</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các</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yêu</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cầu</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có</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trong</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nhóm</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luồng</a:t>
            </a:r>
            <a:r>
              <a:rPr lang="en-US" b="0" i="0" dirty="0">
                <a:solidFill>
                  <a:srgbClr val="222222"/>
                </a:solidFill>
                <a:effectLst/>
                <a:latin typeface="Open Sans" panose="020B0606030504020204" pitchFamily="34" charset="0"/>
              </a:rPr>
              <a:t>.</a:t>
            </a:r>
          </a:p>
          <a:p>
            <a:r>
              <a:rPr lang="vi-VN" b="0" i="0" dirty="0">
                <a:solidFill>
                  <a:srgbClr val="222222"/>
                </a:solidFill>
                <a:effectLst/>
                <a:latin typeface="Open Sans" panose="020B0606030504020204" pitchFamily="34" charset="0"/>
              </a:rPr>
              <a:t>Nếu tổng số nhiệm vụ nhiều hơn số chủ đề có sẵn, họ phải đợi cho đến khi nó trở nên miễn phí. Điều này đòi hỏi nhiều không gian lưu trữ hơn và giảm tốc độ xử lý ứng dụng.</a:t>
            </a:r>
            <a:endParaRPr lang="en-US" dirty="0"/>
          </a:p>
        </p:txBody>
      </p:sp>
      <p:sp>
        <p:nvSpPr>
          <p:cNvPr id="4" name="Slide Number Placeholder 3"/>
          <p:cNvSpPr>
            <a:spLocks noGrp="1"/>
          </p:cNvSpPr>
          <p:nvPr>
            <p:ph type="sldNum" sz="quarter" idx="5"/>
          </p:nvPr>
        </p:nvSpPr>
        <p:spPr/>
        <p:txBody>
          <a:bodyPr/>
          <a:lstStyle/>
          <a:p>
            <a:fld id="{D32F8038-71BC-46CF-AAB0-1214ECAFF27B}" type="slidenum">
              <a:rPr lang="en-US" smtClean="0"/>
              <a:t>9</a:t>
            </a:fld>
            <a:endParaRPr lang="en-US"/>
          </a:p>
        </p:txBody>
      </p:sp>
    </p:spTree>
    <p:extLst>
      <p:ext uri="{BB962C8B-B14F-4D97-AF65-F5344CB8AC3E}">
        <p14:creationId xmlns:p14="http://schemas.microsoft.com/office/powerpoint/2010/main" val="2881158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222222"/>
                </a:solidFill>
                <a:effectLst/>
                <a:latin typeface="Open Sans" panose="020B0606030504020204" pitchFamily="34" charset="0"/>
              </a:rPr>
              <a:t>Node.js đủ khả năng để xử lý đa nhiệm một cách dễ dàng vì nó hoạt động trên công cụ JavaScript V8 hiệu suất cao. Ngoài ra, nó có thể giải quyết nhiều lưu lượng hơn mà không cần bất kỳ yêu cầu nào của máy chủ bên ngoài.</a:t>
            </a:r>
            <a:endParaRPr lang="en-US" b="0" i="0" dirty="0">
              <a:solidFill>
                <a:srgbClr val="222222"/>
              </a:solidFill>
              <a:effectLst/>
              <a:latin typeface="Open Sans" panose="020B0606030504020204" pitchFamily="34" charset="0"/>
            </a:endParaRPr>
          </a:p>
          <a:p>
            <a:endParaRPr lang="en-US" b="0" i="0" dirty="0">
              <a:solidFill>
                <a:srgbClr val="222222"/>
              </a:solidFill>
              <a:effectLst/>
              <a:latin typeface="Open Sans" panose="020B0606030504020204" pitchFamily="34" charset="0"/>
            </a:endParaRPr>
          </a:p>
          <a:p>
            <a:r>
              <a:rPr lang="en-US" b="0" i="0" dirty="0" err="1">
                <a:solidFill>
                  <a:srgbClr val="222222"/>
                </a:solidFill>
                <a:effectLst/>
                <a:latin typeface="Open Sans" panose="020B0606030504020204" pitchFamily="34" charset="0"/>
              </a:rPr>
              <a:t>Gói</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có</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sẵn</a:t>
            </a:r>
            <a:r>
              <a:rPr lang="en-US" b="0" i="0" dirty="0">
                <a:solidFill>
                  <a:srgbClr val="222222"/>
                </a:solidFill>
                <a:effectLst/>
                <a:latin typeface="Open Sans" panose="020B0606030504020204" pitchFamily="34" charset="0"/>
              </a:rPr>
              <a:t>: </a:t>
            </a:r>
            <a:r>
              <a:rPr lang="vi-VN" b="0" i="0" dirty="0">
                <a:solidFill>
                  <a:srgbClr val="222222"/>
                </a:solidFill>
                <a:effectLst/>
                <a:latin typeface="Open Sans" panose="020B0606030504020204" pitchFamily="34" charset="0"/>
              </a:rPr>
              <a:t>npm là trình quản lý gói cho Node.js, được các nhà phát triển trên toàn cầu tải xuống hàng triệu lần mỗi tháng. Sử dụng npm, bạn có thể tạo các ứng dụng di động và web đơn giản cũng như phức tạp một cách dễ dàng</a:t>
            </a:r>
            <a:r>
              <a:rPr lang="en-US" b="0" i="0" dirty="0">
                <a:solidFill>
                  <a:srgbClr val="222222"/>
                </a:solidFill>
                <a:effectLst/>
                <a:latin typeface="Open Sans" panose="020B0606030504020204" pitchFamily="34" charset="0"/>
              </a:rPr>
              <a:t>-&gt; </a:t>
            </a:r>
            <a:r>
              <a:rPr lang="vi-VN" b="0" i="0" dirty="0">
                <a:solidFill>
                  <a:srgbClr val="222222"/>
                </a:solidFill>
                <a:effectLst/>
                <a:latin typeface="Open Sans" panose="020B0606030504020204" pitchFamily="34" charset="0"/>
              </a:rPr>
              <a:t>thư viện rộng lớn </a:t>
            </a:r>
            <a:endParaRPr lang="en-US" b="0" i="0" dirty="0">
              <a:solidFill>
                <a:srgbClr val="222222"/>
              </a:solidFill>
              <a:effectLst/>
              <a:latin typeface="Open Sans" panose="020B0606030504020204" pitchFamily="34" charset="0"/>
            </a:endParaRPr>
          </a:p>
          <a:p>
            <a:endParaRPr lang="en-US" b="0" i="0" dirty="0">
              <a:solidFill>
                <a:srgbClr val="222222"/>
              </a:solidFill>
              <a:effectLst/>
              <a:latin typeface="Open Sans" panose="020B0606030504020204" pitchFamily="34" charset="0"/>
            </a:endParaRPr>
          </a:p>
          <a:p>
            <a:r>
              <a:rPr lang="en-US" b="0" i="0" dirty="0" err="1">
                <a:solidFill>
                  <a:srgbClr val="222222"/>
                </a:solidFill>
                <a:effectLst/>
                <a:latin typeface="Open Sans" panose="020B0606030504020204" pitchFamily="34" charset="0"/>
              </a:rPr>
              <a:t>Nền</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tảng</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tự</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chủ</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cho</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phép</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các</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nhà</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phát</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triển</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tự</a:t>
            </a:r>
            <a:r>
              <a:rPr lang="en-US" b="0" i="0" dirty="0">
                <a:solidFill>
                  <a:srgbClr val="222222"/>
                </a:solidFill>
                <a:effectLst/>
                <a:latin typeface="Open Sans" panose="020B0606030504020204" pitchFamily="34" charset="0"/>
              </a:rPr>
              <a:t> do </a:t>
            </a:r>
            <a:r>
              <a:rPr lang="en-US" b="0" i="0" dirty="0" err="1">
                <a:solidFill>
                  <a:srgbClr val="222222"/>
                </a:solidFill>
                <a:effectLst/>
                <a:latin typeface="Open Sans" panose="020B0606030504020204" pitchFamily="34" charset="0"/>
              </a:rPr>
              <a:t>sử</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dụng</a:t>
            </a:r>
            <a:r>
              <a:rPr lang="en-US" b="0" i="0" dirty="0">
                <a:solidFill>
                  <a:srgbClr val="222222"/>
                </a:solidFill>
                <a:effectLst/>
                <a:latin typeface="Open Sans" panose="020B0606030504020204" pitchFamily="34" charset="0"/>
              </a:rPr>
              <a:t> Windows, Mac, Linux </a:t>
            </a:r>
            <a:r>
              <a:rPr lang="en-US" b="0" i="0" dirty="0" err="1">
                <a:solidFill>
                  <a:srgbClr val="222222"/>
                </a:solidFill>
                <a:effectLst/>
                <a:latin typeface="Open Sans" panose="020B0606030504020204" pitchFamily="34" charset="0"/>
              </a:rPr>
              <a:t>và</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SmartOS</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cho</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dự</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án</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của</a:t>
            </a:r>
            <a:r>
              <a:rPr lang="en-US" b="0" i="0" dirty="0">
                <a:solidFill>
                  <a:srgbClr val="222222"/>
                </a:solidFill>
                <a:effectLst/>
                <a:latin typeface="Open Sans" panose="020B0606030504020204" pitchFamily="34" charset="0"/>
              </a:rPr>
              <a:t> </a:t>
            </a:r>
            <a:r>
              <a:rPr lang="en-US" b="0" i="0" dirty="0" err="1">
                <a:solidFill>
                  <a:srgbClr val="222222"/>
                </a:solidFill>
                <a:effectLst/>
                <a:latin typeface="Open Sans" panose="020B0606030504020204" pitchFamily="34" charset="0"/>
              </a:rPr>
              <a:t>họ</a:t>
            </a:r>
            <a:r>
              <a:rPr lang="en-US" b="0" i="0" dirty="0">
                <a:solidFill>
                  <a:srgbClr val="222222"/>
                </a:solidFill>
                <a:effectLst/>
                <a:latin typeface="Open Sans" panose="020B0606030504020204" pitchFamily="34" charset="0"/>
              </a:rPr>
              <a:t>.</a:t>
            </a:r>
            <a:endParaRPr lang="en-US" dirty="0"/>
          </a:p>
        </p:txBody>
      </p:sp>
      <p:sp>
        <p:nvSpPr>
          <p:cNvPr id="4" name="Slide Number Placeholder 3"/>
          <p:cNvSpPr>
            <a:spLocks noGrp="1"/>
          </p:cNvSpPr>
          <p:nvPr>
            <p:ph type="sldNum" sz="quarter" idx="5"/>
          </p:nvPr>
        </p:nvSpPr>
        <p:spPr/>
        <p:txBody>
          <a:bodyPr/>
          <a:lstStyle/>
          <a:p>
            <a:fld id="{D32F8038-71BC-46CF-AAB0-1214ECAFF27B}" type="slidenum">
              <a:rPr lang="en-US" smtClean="0"/>
              <a:t>10</a:t>
            </a:fld>
            <a:endParaRPr lang="en-US"/>
          </a:p>
        </p:txBody>
      </p:sp>
    </p:spTree>
    <p:extLst>
      <p:ext uri="{BB962C8B-B14F-4D97-AF65-F5344CB8AC3E}">
        <p14:creationId xmlns:p14="http://schemas.microsoft.com/office/powerpoint/2010/main" val="2185205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Giảm tải session lưu trên server</a:t>
            </a:r>
            <a:endParaRPr lang="en-US" dirty="0"/>
          </a:p>
          <a:p>
            <a:r>
              <a:rPr lang="en-US" dirty="0" err="1"/>
              <a:t>nguyên</a:t>
            </a:r>
            <a:r>
              <a:rPr lang="en-US" dirty="0"/>
              <a:t> </a:t>
            </a:r>
            <a:r>
              <a:rPr lang="en-US" dirty="0" err="1"/>
              <a:t>nhân</a:t>
            </a:r>
            <a:r>
              <a:rPr lang="en-US" dirty="0"/>
              <a:t> ra </a:t>
            </a:r>
            <a:r>
              <a:rPr lang="en-US" dirty="0" err="1"/>
              <a:t>đời</a:t>
            </a:r>
            <a:r>
              <a:rPr lang="en-US" dirty="0"/>
              <a:t>: </a:t>
            </a:r>
            <a:r>
              <a:rPr lang="en-US" dirty="0" err="1"/>
              <a:t>Trường</a:t>
            </a:r>
            <a:r>
              <a:rPr lang="en-US" dirty="0"/>
              <a:t> </a:t>
            </a:r>
            <a:r>
              <a:rPr lang="en-US" dirty="0" err="1"/>
              <a:t>hợp</a:t>
            </a:r>
            <a:r>
              <a:rPr lang="en-US" dirty="0"/>
              <a:t> copy </a:t>
            </a:r>
            <a:r>
              <a:rPr lang="en-US" dirty="0" err="1"/>
              <a:t>đường</a:t>
            </a:r>
            <a:r>
              <a:rPr lang="en-US" dirty="0"/>
              <a:t> link ko </a:t>
            </a:r>
            <a:r>
              <a:rPr lang="en-US" dirty="0" err="1"/>
              <a:t>thông</a:t>
            </a:r>
            <a:r>
              <a:rPr lang="en-US" dirty="0"/>
              <a:t> qua </a:t>
            </a:r>
            <a:r>
              <a:rPr lang="en-US" dirty="0" err="1"/>
              <a:t>đăng</a:t>
            </a:r>
            <a:r>
              <a:rPr lang="en-US" dirty="0"/>
              <a:t> </a:t>
            </a:r>
            <a:r>
              <a:rPr lang="en-US" dirty="0" err="1"/>
              <a:t>nhập</a:t>
            </a:r>
            <a:r>
              <a:rPr lang="en-US" dirty="0"/>
              <a:t> sang </a:t>
            </a:r>
            <a:r>
              <a:rPr lang="en-US" dirty="0" err="1"/>
              <a:t>một</a:t>
            </a:r>
            <a:r>
              <a:rPr lang="en-US" dirty="0"/>
              <a:t> </a:t>
            </a:r>
            <a:r>
              <a:rPr lang="en-US" dirty="0" err="1"/>
              <a:t>trình</a:t>
            </a:r>
            <a:r>
              <a:rPr lang="en-US" dirty="0"/>
              <a:t> </a:t>
            </a:r>
            <a:r>
              <a:rPr lang="en-US" dirty="0" err="1"/>
              <a:t>dyệt</a:t>
            </a:r>
            <a:r>
              <a:rPr lang="en-US" dirty="0"/>
              <a:t> </a:t>
            </a:r>
            <a:r>
              <a:rPr lang="en-US" dirty="0" err="1"/>
              <a:t>khác</a:t>
            </a:r>
            <a:r>
              <a:rPr lang="en-US" dirty="0"/>
              <a:t> </a:t>
            </a:r>
            <a:r>
              <a:rPr lang="en-US" dirty="0" err="1"/>
              <a:t>vẫn</a:t>
            </a:r>
            <a:r>
              <a:rPr lang="en-US" dirty="0"/>
              <a:t> </a:t>
            </a:r>
            <a:r>
              <a:rPr lang="en-US" dirty="0" err="1"/>
              <a:t>phải</a:t>
            </a:r>
            <a:r>
              <a:rPr lang="en-US" dirty="0"/>
              <a:t> </a:t>
            </a:r>
            <a:r>
              <a:rPr lang="en-US" dirty="0" err="1"/>
              <a:t>đn</a:t>
            </a:r>
            <a:r>
              <a:rPr lang="en-US" dirty="0"/>
              <a:t> </a:t>
            </a:r>
            <a:r>
              <a:rPr lang="en-US" dirty="0" err="1"/>
              <a:t>lại</a:t>
            </a:r>
            <a:r>
              <a:rPr lang="en-US" dirty="0"/>
              <a:t> </a:t>
            </a:r>
            <a:r>
              <a:rPr lang="en-US" dirty="0" err="1"/>
              <a:t>từ</a:t>
            </a:r>
            <a:r>
              <a:rPr lang="en-US" dirty="0"/>
              <a:t> </a:t>
            </a:r>
            <a:r>
              <a:rPr lang="en-US" dirty="0" err="1"/>
              <a:t>đầu</a:t>
            </a:r>
            <a:r>
              <a:rPr lang="en-US" dirty="0"/>
              <a:t>.</a:t>
            </a:r>
          </a:p>
        </p:txBody>
      </p:sp>
      <p:sp>
        <p:nvSpPr>
          <p:cNvPr id="4" name="Slide Number Placeholder 3"/>
          <p:cNvSpPr>
            <a:spLocks noGrp="1"/>
          </p:cNvSpPr>
          <p:nvPr>
            <p:ph type="sldNum" sz="quarter" idx="5"/>
          </p:nvPr>
        </p:nvSpPr>
        <p:spPr/>
        <p:txBody>
          <a:bodyPr/>
          <a:lstStyle/>
          <a:p>
            <a:fld id="{D32F8038-71BC-46CF-AAB0-1214ECAFF27B}" type="slidenum">
              <a:rPr lang="en-US" smtClean="0"/>
              <a:t>12</a:t>
            </a:fld>
            <a:endParaRPr lang="en-US"/>
          </a:p>
        </p:txBody>
      </p:sp>
    </p:spTree>
    <p:extLst>
      <p:ext uri="{BB962C8B-B14F-4D97-AF65-F5344CB8AC3E}">
        <p14:creationId xmlns:p14="http://schemas.microsoft.com/office/powerpoint/2010/main" val="2882544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Tích</a:t>
            </a:r>
            <a:r>
              <a:rPr lang="en-US" dirty="0"/>
              <a:t> </a:t>
            </a:r>
            <a:r>
              <a:rPr lang="en-US" dirty="0" err="1"/>
              <a:t>hợp</a:t>
            </a:r>
            <a:r>
              <a:rPr lang="en-US" dirty="0"/>
              <a:t> backend </a:t>
            </a:r>
            <a:r>
              <a:rPr lang="en-US" dirty="0" err="1"/>
              <a:t>gửi</a:t>
            </a:r>
            <a:r>
              <a:rPr lang="en-US" dirty="0"/>
              <a:t> firebase backend. Firebase </a:t>
            </a:r>
            <a:r>
              <a:rPr lang="en-US" dirty="0" err="1"/>
              <a:t>gửi</a:t>
            </a:r>
            <a:r>
              <a:rPr lang="en-US" dirty="0"/>
              <a:t> </a:t>
            </a:r>
            <a:r>
              <a:rPr lang="en-US" dirty="0" err="1"/>
              <a:t>thông</a:t>
            </a:r>
            <a:r>
              <a:rPr lang="en-US" dirty="0"/>
              <a:t> </a:t>
            </a:r>
            <a:r>
              <a:rPr lang="en-US" dirty="0" err="1"/>
              <a:t>báo</a:t>
            </a:r>
            <a:r>
              <a:rPr lang="en-US" dirty="0"/>
              <a:t> </a:t>
            </a:r>
            <a:r>
              <a:rPr lang="en-US" dirty="0" err="1"/>
              <a:t>thiết</a:t>
            </a:r>
            <a:r>
              <a:rPr lang="en-US" dirty="0"/>
              <a:t> </a:t>
            </a:r>
            <a:r>
              <a:rPr lang="en-US" dirty="0" err="1"/>
              <a:t>bị</a:t>
            </a:r>
            <a:r>
              <a:rPr lang="en-US" dirty="0"/>
              <a:t> ng </a:t>
            </a:r>
            <a:r>
              <a:rPr lang="en-US" dirty="0" err="1"/>
              <a:t>dùng</a:t>
            </a:r>
            <a:endParaRPr lang="en-US" dirty="0"/>
          </a:p>
        </p:txBody>
      </p:sp>
      <p:sp>
        <p:nvSpPr>
          <p:cNvPr id="4" name="Slide Number Placeholder 3"/>
          <p:cNvSpPr>
            <a:spLocks noGrp="1"/>
          </p:cNvSpPr>
          <p:nvPr>
            <p:ph type="sldNum" sz="quarter" idx="5"/>
          </p:nvPr>
        </p:nvSpPr>
        <p:spPr/>
        <p:txBody>
          <a:bodyPr/>
          <a:lstStyle/>
          <a:p>
            <a:fld id="{D32F8038-71BC-46CF-AAB0-1214ECAFF27B}" type="slidenum">
              <a:rPr lang="en-US" smtClean="0"/>
              <a:t>17</a:t>
            </a:fld>
            <a:endParaRPr lang="en-US"/>
          </a:p>
        </p:txBody>
      </p:sp>
    </p:spTree>
    <p:extLst>
      <p:ext uri="{BB962C8B-B14F-4D97-AF65-F5344CB8AC3E}">
        <p14:creationId xmlns:p14="http://schemas.microsoft.com/office/powerpoint/2010/main" val="777398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Ngày</a:t>
            </a:r>
            <a:r>
              <a:rPr lang="en-US" dirty="0"/>
              <a:t> </a:t>
            </a:r>
            <a:r>
              <a:rPr lang="en-US" dirty="0" err="1"/>
              <a:t>xưa</a:t>
            </a:r>
            <a:r>
              <a:rPr lang="en-US" dirty="0"/>
              <a:t> </a:t>
            </a:r>
            <a:r>
              <a:rPr lang="en-US" dirty="0" err="1"/>
              <a:t>gọi</a:t>
            </a:r>
            <a:r>
              <a:rPr lang="en-US" dirty="0"/>
              <a:t> API </a:t>
            </a:r>
            <a:r>
              <a:rPr lang="en-US" dirty="0" err="1"/>
              <a:t>liên</a:t>
            </a:r>
            <a:r>
              <a:rPr lang="en-US" dirty="0"/>
              <a:t> </a:t>
            </a:r>
            <a:r>
              <a:rPr lang="en-US" dirty="0" err="1"/>
              <a:t>tục</a:t>
            </a:r>
            <a:r>
              <a:rPr lang="en-US" dirty="0"/>
              <a:t>.. </a:t>
            </a:r>
            <a:r>
              <a:rPr lang="en-US" dirty="0" err="1"/>
              <a:t>DÙng</a:t>
            </a:r>
            <a:r>
              <a:rPr lang="en-US" dirty="0"/>
              <a:t> </a:t>
            </a:r>
            <a:r>
              <a:rPr lang="en-US" dirty="0" err="1"/>
              <a:t>Sockeio</a:t>
            </a:r>
            <a:r>
              <a:rPr lang="en-US" dirty="0"/>
              <a:t> </a:t>
            </a:r>
            <a:r>
              <a:rPr lang="en-US" dirty="0" err="1"/>
              <a:t>để</a:t>
            </a:r>
            <a:r>
              <a:rPr lang="en-US" dirty="0"/>
              <a:t> </a:t>
            </a:r>
            <a:r>
              <a:rPr lang="en-US" dirty="0" err="1"/>
              <a:t>thực</a:t>
            </a:r>
            <a:r>
              <a:rPr lang="en-US" dirty="0"/>
              <a:t> </a:t>
            </a:r>
            <a:r>
              <a:rPr lang="en-US" dirty="0" err="1"/>
              <a:t>hiện</a:t>
            </a:r>
            <a:r>
              <a:rPr lang="en-US" dirty="0"/>
              <a:t> ko </a:t>
            </a:r>
            <a:r>
              <a:rPr lang="en-US" dirty="0" err="1"/>
              <a:t>phải</a:t>
            </a:r>
            <a:r>
              <a:rPr lang="en-US" dirty="0"/>
              <a:t> </a:t>
            </a:r>
            <a:r>
              <a:rPr lang="en-US" dirty="0" err="1"/>
              <a:t>gọi</a:t>
            </a:r>
            <a:r>
              <a:rPr lang="en-US" dirty="0"/>
              <a:t> </a:t>
            </a:r>
            <a:r>
              <a:rPr lang="en-US" dirty="0" err="1"/>
              <a:t>nhiều</a:t>
            </a:r>
            <a:r>
              <a:rPr lang="en-US" dirty="0"/>
              <a:t> API</a:t>
            </a:r>
          </a:p>
        </p:txBody>
      </p:sp>
      <p:sp>
        <p:nvSpPr>
          <p:cNvPr id="4" name="Slide Number Placeholder 3"/>
          <p:cNvSpPr>
            <a:spLocks noGrp="1"/>
          </p:cNvSpPr>
          <p:nvPr>
            <p:ph type="sldNum" sz="quarter" idx="5"/>
          </p:nvPr>
        </p:nvSpPr>
        <p:spPr/>
        <p:txBody>
          <a:bodyPr/>
          <a:lstStyle/>
          <a:p>
            <a:fld id="{D32F8038-71BC-46CF-AAB0-1214ECAFF27B}" type="slidenum">
              <a:rPr lang="en-US" smtClean="0"/>
              <a:t>18</a:t>
            </a:fld>
            <a:endParaRPr lang="en-US"/>
          </a:p>
        </p:txBody>
      </p:sp>
    </p:spTree>
    <p:extLst>
      <p:ext uri="{BB962C8B-B14F-4D97-AF65-F5344CB8AC3E}">
        <p14:creationId xmlns:p14="http://schemas.microsoft.com/office/powerpoint/2010/main" val="3135118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8/20/2020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8/20/2020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8/20/2020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8/20/2020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8/20/2020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8/20/2020</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8/20/2020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comments" Target="../comments/commen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30.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wmv"/><Relationship Id="rId1" Type="http://schemas.microsoft.com/office/2007/relationships/media" Target="../media/media2.wmv"/><Relationship Id="rId5" Type="http://schemas.openxmlformats.org/officeDocument/2006/relationships/image" Target="../media/image31.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wmv"/><Relationship Id="rId1" Type="http://schemas.microsoft.com/office/2007/relationships/media" Target="../media/media3.wmv"/><Relationship Id="rId5" Type="http://schemas.openxmlformats.org/officeDocument/2006/relationships/image" Target="../media/image32.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4.wmv"/><Relationship Id="rId1" Type="http://schemas.microsoft.com/office/2007/relationships/media" Target="../media/media4.wmv"/><Relationship Id="rId5" Type="http://schemas.openxmlformats.org/officeDocument/2006/relationships/image" Target="../media/image33.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4.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6.wmv"/><Relationship Id="rId1" Type="http://schemas.microsoft.com/office/2007/relationships/media" Target="../media/media6.wmv"/><Relationship Id="rId5" Type="http://schemas.openxmlformats.org/officeDocument/2006/relationships/image" Target="../media/image35.pn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36.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37.pn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A5EE70-CA0B-4937-A1D0-4B18022BAC6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00871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998471-B42C-47FB-A4DB-1D2FF651D4A5}"/>
              </a:ext>
            </a:extLst>
          </p:cNvPr>
          <p:cNvPicPr>
            <a:picLocks noChangeAspect="1"/>
          </p:cNvPicPr>
          <p:nvPr/>
        </p:nvPicPr>
        <p:blipFill>
          <a:blip r:embed="rId3"/>
          <a:stretch>
            <a:fillRect/>
          </a:stretch>
        </p:blipFill>
        <p:spPr>
          <a:xfrm>
            <a:off x="0" y="0"/>
            <a:ext cx="12192000" cy="6858000"/>
          </a:xfrm>
          <a:prstGeom prst="rect">
            <a:avLst/>
          </a:prstGeom>
        </p:spPr>
      </p:pic>
      <p:pic>
        <p:nvPicPr>
          <p:cNvPr id="4" name="Picture 2" descr="Node.js so với ASP.Net Peformance">
            <a:extLst>
              <a:ext uri="{FF2B5EF4-FFF2-40B4-BE49-F238E27FC236}">
                <a16:creationId xmlns:a16="http://schemas.microsoft.com/office/drawing/2014/main" id="{69CEF6DE-53E2-4B0D-B57D-5BC745E929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7330" y="2358986"/>
            <a:ext cx="6106909" cy="3798927"/>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11">
            <a:extLst>
              <a:ext uri="{FF2B5EF4-FFF2-40B4-BE49-F238E27FC236}">
                <a16:creationId xmlns:a16="http://schemas.microsoft.com/office/drawing/2014/main" id="{AD1DB2EB-A5A5-4914-A89C-6750B42E2FDC}"/>
              </a:ext>
            </a:extLst>
          </p:cNvPr>
          <p:cNvSpPr txBox="1">
            <a:spLocks/>
          </p:cNvSpPr>
          <p:nvPr/>
        </p:nvSpPr>
        <p:spPr>
          <a:xfrm>
            <a:off x="293890" y="2590800"/>
            <a:ext cx="1706359" cy="57632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150000"/>
              </a:lnSpc>
              <a:spcBef>
                <a:spcPts val="0"/>
              </a:spcBef>
              <a:spcAft>
                <a:spcPts val="800"/>
              </a:spcAft>
              <a:buSzPts val="1500"/>
            </a:pPr>
            <a:r>
              <a:rPr lang="en-US" sz="1800" b="1" dirty="0">
                <a:effectLst/>
                <a:latin typeface="Open Sans" panose="020B0606030504020204" pitchFamily="34" charset="0"/>
                <a:ea typeface="Open Sans" panose="020B0606030504020204" pitchFamily="34" charset="0"/>
                <a:cs typeface="Open Sans" panose="020B0606030504020204" pitchFamily="34" charset="0"/>
              </a:rPr>
              <a:t>HIỆU SUẤT</a:t>
            </a:r>
            <a:endParaRPr lang="en-US" sz="1800" dirty="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2" name="Subtitle 11">
            <a:extLst>
              <a:ext uri="{FF2B5EF4-FFF2-40B4-BE49-F238E27FC236}">
                <a16:creationId xmlns:a16="http://schemas.microsoft.com/office/drawing/2014/main" id="{9867DC96-9F10-4407-9DA4-5D3934B13214}"/>
              </a:ext>
            </a:extLst>
          </p:cNvPr>
          <p:cNvSpPr txBox="1">
            <a:spLocks/>
          </p:cNvSpPr>
          <p:nvPr/>
        </p:nvSpPr>
        <p:spPr>
          <a:xfrm>
            <a:off x="293890" y="4172970"/>
            <a:ext cx="2746124" cy="57632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l"/>
            <a:r>
              <a:rPr lang="en-US" b="1" i="0" dirty="0">
                <a:solidFill>
                  <a:srgbClr val="111111"/>
                </a:solidFill>
                <a:effectLst/>
                <a:latin typeface="lora"/>
              </a:rPr>
              <a:t>NỀN TẢNG TỰ CHỦ</a:t>
            </a:r>
          </a:p>
        </p:txBody>
      </p:sp>
      <p:sp>
        <p:nvSpPr>
          <p:cNvPr id="3" name="Subtitle 11">
            <a:extLst>
              <a:ext uri="{FF2B5EF4-FFF2-40B4-BE49-F238E27FC236}">
                <a16:creationId xmlns:a16="http://schemas.microsoft.com/office/drawing/2014/main" id="{28DFAA1A-68F6-4340-AAB3-35FD78D2DE05}"/>
              </a:ext>
            </a:extLst>
          </p:cNvPr>
          <p:cNvSpPr txBox="1">
            <a:spLocks/>
          </p:cNvSpPr>
          <p:nvPr/>
        </p:nvSpPr>
        <p:spPr>
          <a:xfrm>
            <a:off x="293890" y="3429000"/>
            <a:ext cx="1706359" cy="57632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l"/>
            <a:r>
              <a:rPr lang="en-US" b="1" i="0" dirty="0">
                <a:solidFill>
                  <a:srgbClr val="111111"/>
                </a:solidFill>
                <a:effectLst/>
                <a:latin typeface="lora"/>
              </a:rPr>
              <a:t>GÓI CÓ SẴN</a:t>
            </a:r>
          </a:p>
        </p:txBody>
      </p:sp>
    </p:spTree>
    <p:extLst>
      <p:ext uri="{BB962C8B-B14F-4D97-AF65-F5344CB8AC3E}">
        <p14:creationId xmlns:p14="http://schemas.microsoft.com/office/powerpoint/2010/main" val="1399647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10BE68-2246-4F26-BD41-E517537C32C0}"/>
              </a:ext>
            </a:extLst>
          </p:cNvPr>
          <p:cNvPicPr>
            <a:picLocks noChangeAspect="1"/>
          </p:cNvPicPr>
          <p:nvPr/>
        </p:nvPicPr>
        <p:blipFill>
          <a:blip r:embed="rId2"/>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C10DD7E9-4986-4E92-AA03-58EEB77AB13F}"/>
              </a:ext>
            </a:extLst>
          </p:cNvPr>
          <p:cNvPicPr>
            <a:picLocks noChangeAspect="1"/>
          </p:cNvPicPr>
          <p:nvPr/>
        </p:nvPicPr>
        <p:blipFill>
          <a:blip r:embed="rId3"/>
          <a:stretch>
            <a:fillRect/>
          </a:stretch>
        </p:blipFill>
        <p:spPr>
          <a:xfrm>
            <a:off x="11277905" y="2451652"/>
            <a:ext cx="473460" cy="473460"/>
          </a:xfrm>
          <a:prstGeom prst="rect">
            <a:avLst/>
          </a:prstGeom>
        </p:spPr>
      </p:pic>
      <p:pic>
        <p:nvPicPr>
          <p:cNvPr id="2" name="Picture 1">
            <a:extLst>
              <a:ext uri="{FF2B5EF4-FFF2-40B4-BE49-F238E27FC236}">
                <a16:creationId xmlns:a16="http://schemas.microsoft.com/office/drawing/2014/main" id="{5946747F-7E2D-4B7F-A2BF-88A2C9FCB7DD}"/>
              </a:ext>
            </a:extLst>
          </p:cNvPr>
          <p:cNvPicPr>
            <a:picLocks noChangeAspect="1"/>
          </p:cNvPicPr>
          <p:nvPr/>
        </p:nvPicPr>
        <p:blipFill>
          <a:blip r:embed="rId3"/>
          <a:stretch>
            <a:fillRect/>
          </a:stretch>
        </p:blipFill>
        <p:spPr>
          <a:xfrm>
            <a:off x="10184600" y="3192270"/>
            <a:ext cx="473460" cy="473460"/>
          </a:xfrm>
          <a:prstGeom prst="rect">
            <a:avLst/>
          </a:prstGeom>
        </p:spPr>
      </p:pic>
      <p:pic>
        <p:nvPicPr>
          <p:cNvPr id="6" name="Picture 5">
            <a:extLst>
              <a:ext uri="{FF2B5EF4-FFF2-40B4-BE49-F238E27FC236}">
                <a16:creationId xmlns:a16="http://schemas.microsoft.com/office/drawing/2014/main" id="{84979D46-B133-400D-A838-68F40C148200}"/>
              </a:ext>
            </a:extLst>
          </p:cNvPr>
          <p:cNvPicPr>
            <a:picLocks noChangeAspect="1"/>
          </p:cNvPicPr>
          <p:nvPr/>
        </p:nvPicPr>
        <p:blipFill>
          <a:blip r:embed="rId3"/>
          <a:stretch>
            <a:fillRect/>
          </a:stretch>
        </p:blipFill>
        <p:spPr>
          <a:xfrm>
            <a:off x="9343087" y="3941018"/>
            <a:ext cx="473460" cy="473460"/>
          </a:xfrm>
          <a:prstGeom prst="rect">
            <a:avLst/>
          </a:prstGeom>
        </p:spPr>
      </p:pic>
    </p:spTree>
    <p:extLst>
      <p:ext uri="{BB962C8B-B14F-4D97-AF65-F5344CB8AC3E}">
        <p14:creationId xmlns:p14="http://schemas.microsoft.com/office/powerpoint/2010/main" val="3825550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998471-B42C-47FB-A4DB-1D2FF651D4A5}"/>
              </a:ext>
            </a:extLst>
          </p:cNvPr>
          <p:cNvPicPr>
            <a:picLocks noChangeAspect="1"/>
          </p:cNvPicPr>
          <p:nvPr/>
        </p:nvPicPr>
        <p:blipFill>
          <a:blip r:embed="rId3"/>
          <a:stretch>
            <a:fillRect/>
          </a:stretch>
        </p:blipFill>
        <p:spPr>
          <a:xfrm>
            <a:off x="0" y="0"/>
            <a:ext cx="12192000" cy="6858000"/>
          </a:xfrm>
          <a:prstGeom prst="rect">
            <a:avLst/>
          </a:prstGeom>
        </p:spPr>
      </p:pic>
      <p:sp>
        <p:nvSpPr>
          <p:cNvPr id="8" name="Subtitle 11">
            <a:extLst>
              <a:ext uri="{FF2B5EF4-FFF2-40B4-BE49-F238E27FC236}">
                <a16:creationId xmlns:a16="http://schemas.microsoft.com/office/drawing/2014/main" id="{377CA5BB-732F-48F8-849A-27E034FF3707}"/>
              </a:ext>
            </a:extLst>
          </p:cNvPr>
          <p:cNvSpPr txBox="1">
            <a:spLocks/>
          </p:cNvSpPr>
          <p:nvPr/>
        </p:nvSpPr>
        <p:spPr>
          <a:xfrm>
            <a:off x="181389" y="2516256"/>
            <a:ext cx="4962194" cy="57632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150000"/>
              </a:lnSpc>
              <a:spcBef>
                <a:spcPts val="0"/>
              </a:spcBef>
              <a:spcAft>
                <a:spcPts val="800"/>
              </a:spcAft>
              <a:buSzPts val="1500"/>
            </a:pPr>
            <a:r>
              <a:rPr lang="en-US" sz="1800" b="1" dirty="0">
                <a:effectLst/>
                <a:latin typeface="Open Sans" panose="020B0606030504020204" pitchFamily="34" charset="0"/>
                <a:ea typeface="Open Sans" panose="020B0606030504020204" pitchFamily="34" charset="0"/>
                <a:cs typeface="Open Sans" panose="020B0606030504020204" pitchFamily="34" charset="0"/>
              </a:rPr>
              <a:t>JSON WEB TOKEN</a:t>
            </a:r>
            <a:endParaRPr lang="en-US" sz="1800" dirty="0">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7776FE09-CD25-4C73-B6E1-38BFAE078080}"/>
              </a:ext>
            </a:extLst>
          </p:cNvPr>
          <p:cNvPicPr/>
          <p:nvPr/>
        </p:nvPicPr>
        <p:blipFill>
          <a:blip r:embed="rId4"/>
          <a:stretch>
            <a:fillRect/>
          </a:stretch>
        </p:blipFill>
        <p:spPr>
          <a:xfrm>
            <a:off x="181389" y="3092585"/>
            <a:ext cx="5941060" cy="3467100"/>
          </a:xfrm>
          <a:prstGeom prst="rect">
            <a:avLst/>
          </a:prstGeom>
        </p:spPr>
      </p:pic>
      <p:sp>
        <p:nvSpPr>
          <p:cNvPr id="2" name="Subtitle 11">
            <a:extLst>
              <a:ext uri="{FF2B5EF4-FFF2-40B4-BE49-F238E27FC236}">
                <a16:creationId xmlns:a16="http://schemas.microsoft.com/office/drawing/2014/main" id="{DAC9AB6A-049D-4EFE-BA44-E9DF52756FF1}"/>
              </a:ext>
            </a:extLst>
          </p:cNvPr>
          <p:cNvSpPr txBox="1">
            <a:spLocks/>
          </p:cNvSpPr>
          <p:nvPr/>
        </p:nvSpPr>
        <p:spPr>
          <a:xfrm>
            <a:off x="384313" y="6559685"/>
            <a:ext cx="2123358" cy="285063"/>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500" dirty="0" err="1">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Cấu</a:t>
            </a:r>
            <a:r>
              <a:rPr lang="en-US" sz="150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trúc</a:t>
            </a:r>
            <a:r>
              <a:rPr lang="en-US" sz="150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 JWT</a:t>
            </a:r>
          </a:p>
        </p:txBody>
      </p:sp>
      <p:pic>
        <p:nvPicPr>
          <p:cNvPr id="10" name="Picture 9">
            <a:extLst>
              <a:ext uri="{FF2B5EF4-FFF2-40B4-BE49-F238E27FC236}">
                <a16:creationId xmlns:a16="http://schemas.microsoft.com/office/drawing/2014/main" id="{CF38EBCB-4A06-4FF4-9C8C-66C4AA76F606}"/>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248400" y="2473460"/>
            <a:ext cx="5943600" cy="4086225"/>
          </a:xfrm>
          <a:prstGeom prst="rect">
            <a:avLst/>
          </a:prstGeom>
          <a:noFill/>
          <a:ln>
            <a:noFill/>
          </a:ln>
        </p:spPr>
      </p:pic>
      <p:sp>
        <p:nvSpPr>
          <p:cNvPr id="3" name="Subtitle 11">
            <a:extLst>
              <a:ext uri="{FF2B5EF4-FFF2-40B4-BE49-F238E27FC236}">
                <a16:creationId xmlns:a16="http://schemas.microsoft.com/office/drawing/2014/main" id="{A755AFA8-7AB3-46AA-867F-B4F9AD6BD652}"/>
              </a:ext>
            </a:extLst>
          </p:cNvPr>
          <p:cNvSpPr txBox="1">
            <a:spLocks/>
          </p:cNvSpPr>
          <p:nvPr/>
        </p:nvSpPr>
        <p:spPr>
          <a:xfrm>
            <a:off x="6427847" y="2032613"/>
            <a:ext cx="3525622" cy="440847"/>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500" dirty="0" err="1">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Luồng</a:t>
            </a:r>
            <a:r>
              <a:rPr lang="en-US" sz="150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xử</a:t>
            </a:r>
            <a:r>
              <a:rPr lang="en-US" sz="150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lý</a:t>
            </a:r>
            <a:r>
              <a:rPr lang="en-US" sz="150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bảo</a:t>
            </a:r>
            <a:r>
              <a:rPr lang="en-US" sz="150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mật</a:t>
            </a:r>
            <a:r>
              <a:rPr lang="en-US" sz="150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 JWT</a:t>
            </a:r>
          </a:p>
        </p:txBody>
      </p:sp>
    </p:spTree>
    <p:extLst>
      <p:ext uri="{BB962C8B-B14F-4D97-AF65-F5344CB8AC3E}">
        <p14:creationId xmlns:p14="http://schemas.microsoft.com/office/powerpoint/2010/main" val="2100651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circle(in)">
                                      <p:cBhvr>
                                        <p:cTn id="10"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10BE68-2246-4F26-BD41-E517537C32C0}"/>
              </a:ext>
            </a:extLst>
          </p:cNvPr>
          <p:cNvPicPr>
            <a:picLocks noChangeAspect="1"/>
          </p:cNvPicPr>
          <p:nvPr/>
        </p:nvPicPr>
        <p:blipFill>
          <a:blip r:embed="rId2"/>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C10DD7E9-4986-4E92-AA03-58EEB77AB13F}"/>
              </a:ext>
            </a:extLst>
          </p:cNvPr>
          <p:cNvPicPr>
            <a:picLocks noChangeAspect="1"/>
          </p:cNvPicPr>
          <p:nvPr/>
        </p:nvPicPr>
        <p:blipFill>
          <a:blip r:embed="rId3"/>
          <a:stretch>
            <a:fillRect/>
          </a:stretch>
        </p:blipFill>
        <p:spPr>
          <a:xfrm>
            <a:off x="11277905" y="2451652"/>
            <a:ext cx="473460" cy="473460"/>
          </a:xfrm>
          <a:prstGeom prst="rect">
            <a:avLst/>
          </a:prstGeom>
        </p:spPr>
      </p:pic>
      <p:pic>
        <p:nvPicPr>
          <p:cNvPr id="2" name="Picture 1">
            <a:extLst>
              <a:ext uri="{FF2B5EF4-FFF2-40B4-BE49-F238E27FC236}">
                <a16:creationId xmlns:a16="http://schemas.microsoft.com/office/drawing/2014/main" id="{5946747F-7E2D-4B7F-A2BF-88A2C9FCB7DD}"/>
              </a:ext>
            </a:extLst>
          </p:cNvPr>
          <p:cNvPicPr>
            <a:picLocks noChangeAspect="1"/>
          </p:cNvPicPr>
          <p:nvPr/>
        </p:nvPicPr>
        <p:blipFill>
          <a:blip r:embed="rId3"/>
          <a:stretch>
            <a:fillRect/>
          </a:stretch>
        </p:blipFill>
        <p:spPr>
          <a:xfrm>
            <a:off x="10184600" y="3192270"/>
            <a:ext cx="473460" cy="473460"/>
          </a:xfrm>
          <a:prstGeom prst="rect">
            <a:avLst/>
          </a:prstGeom>
        </p:spPr>
      </p:pic>
      <p:pic>
        <p:nvPicPr>
          <p:cNvPr id="6" name="Picture 5">
            <a:extLst>
              <a:ext uri="{FF2B5EF4-FFF2-40B4-BE49-F238E27FC236}">
                <a16:creationId xmlns:a16="http://schemas.microsoft.com/office/drawing/2014/main" id="{84979D46-B133-400D-A838-68F40C148200}"/>
              </a:ext>
            </a:extLst>
          </p:cNvPr>
          <p:cNvPicPr>
            <a:picLocks noChangeAspect="1"/>
          </p:cNvPicPr>
          <p:nvPr/>
        </p:nvPicPr>
        <p:blipFill>
          <a:blip r:embed="rId3"/>
          <a:stretch>
            <a:fillRect/>
          </a:stretch>
        </p:blipFill>
        <p:spPr>
          <a:xfrm>
            <a:off x="9343087" y="3941018"/>
            <a:ext cx="473460" cy="473460"/>
          </a:xfrm>
          <a:prstGeom prst="rect">
            <a:avLst/>
          </a:prstGeom>
        </p:spPr>
      </p:pic>
      <p:pic>
        <p:nvPicPr>
          <p:cNvPr id="5" name="Picture 4">
            <a:extLst>
              <a:ext uri="{FF2B5EF4-FFF2-40B4-BE49-F238E27FC236}">
                <a16:creationId xmlns:a16="http://schemas.microsoft.com/office/drawing/2014/main" id="{9756AF7C-BE3E-485B-9055-BB32B21114BE}"/>
              </a:ext>
            </a:extLst>
          </p:cNvPr>
          <p:cNvPicPr>
            <a:picLocks noChangeAspect="1"/>
          </p:cNvPicPr>
          <p:nvPr/>
        </p:nvPicPr>
        <p:blipFill>
          <a:blip r:embed="rId3"/>
          <a:stretch>
            <a:fillRect/>
          </a:stretch>
        </p:blipFill>
        <p:spPr>
          <a:xfrm>
            <a:off x="8656038" y="4618073"/>
            <a:ext cx="473460" cy="473460"/>
          </a:xfrm>
          <a:prstGeom prst="rect">
            <a:avLst/>
          </a:prstGeom>
        </p:spPr>
      </p:pic>
      <p:pic>
        <p:nvPicPr>
          <p:cNvPr id="9" name="Picture 8">
            <a:extLst>
              <a:ext uri="{FF2B5EF4-FFF2-40B4-BE49-F238E27FC236}">
                <a16:creationId xmlns:a16="http://schemas.microsoft.com/office/drawing/2014/main" id="{AC6CC7C4-C94B-4693-BE62-E2FFF3F8B33B}"/>
              </a:ext>
            </a:extLst>
          </p:cNvPr>
          <p:cNvPicPr>
            <a:picLocks noChangeAspect="1"/>
          </p:cNvPicPr>
          <p:nvPr/>
        </p:nvPicPr>
        <p:blipFill>
          <a:blip r:embed="rId3"/>
          <a:stretch>
            <a:fillRect/>
          </a:stretch>
        </p:blipFill>
        <p:spPr>
          <a:xfrm>
            <a:off x="7968988" y="5400060"/>
            <a:ext cx="473460" cy="473460"/>
          </a:xfrm>
          <a:prstGeom prst="rect">
            <a:avLst/>
          </a:prstGeom>
        </p:spPr>
      </p:pic>
    </p:spTree>
    <p:extLst>
      <p:ext uri="{BB962C8B-B14F-4D97-AF65-F5344CB8AC3E}">
        <p14:creationId xmlns:p14="http://schemas.microsoft.com/office/powerpoint/2010/main" val="4227261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998471-B42C-47FB-A4DB-1D2FF651D4A5}"/>
              </a:ext>
            </a:extLst>
          </p:cNvPr>
          <p:cNvPicPr>
            <a:picLocks noChangeAspect="1"/>
          </p:cNvPicPr>
          <p:nvPr/>
        </p:nvPicPr>
        <p:blipFill>
          <a:blip r:embed="rId2"/>
          <a:stretch>
            <a:fillRect/>
          </a:stretch>
        </p:blipFill>
        <p:spPr>
          <a:xfrm>
            <a:off x="0" y="0"/>
            <a:ext cx="12192000" cy="6858000"/>
          </a:xfrm>
          <a:prstGeom prst="rect">
            <a:avLst/>
          </a:prstGeom>
        </p:spPr>
      </p:pic>
      <p:sp>
        <p:nvSpPr>
          <p:cNvPr id="8" name="Subtitle 11">
            <a:extLst>
              <a:ext uri="{FF2B5EF4-FFF2-40B4-BE49-F238E27FC236}">
                <a16:creationId xmlns:a16="http://schemas.microsoft.com/office/drawing/2014/main" id="{377CA5BB-732F-48F8-849A-27E034FF3707}"/>
              </a:ext>
            </a:extLst>
          </p:cNvPr>
          <p:cNvSpPr txBox="1">
            <a:spLocks/>
          </p:cNvSpPr>
          <p:nvPr/>
        </p:nvSpPr>
        <p:spPr>
          <a:xfrm>
            <a:off x="8038218" y="6281671"/>
            <a:ext cx="4962194" cy="57632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150000"/>
              </a:lnSpc>
              <a:spcBef>
                <a:spcPts val="0"/>
              </a:spcBef>
              <a:spcAft>
                <a:spcPts val="800"/>
              </a:spcAft>
              <a:buSzPts val="1500"/>
            </a:pPr>
            <a:r>
              <a:rPr lang="en-US" sz="1800" b="1" dirty="0">
                <a:effectLst/>
                <a:latin typeface="Open Sans" panose="020B0606030504020204" pitchFamily="34" charset="0"/>
                <a:ea typeface="Open Sans" panose="020B0606030504020204" pitchFamily="34" charset="0"/>
                <a:cs typeface="Open Sans" panose="020B0606030504020204" pitchFamily="34" charset="0"/>
              </a:rPr>
              <a:t>FACEBOOK API / GOOGLE SIGN-IN</a:t>
            </a:r>
            <a:endParaRPr lang="en-US" sz="1800" dirty="0">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1">
            <a:extLst>
              <a:ext uri="{FF2B5EF4-FFF2-40B4-BE49-F238E27FC236}">
                <a16:creationId xmlns:a16="http://schemas.microsoft.com/office/drawing/2014/main" id="{1D18E9CA-5282-48A6-B402-5C3CCA9259C5}"/>
              </a:ext>
            </a:extLst>
          </p:cNvPr>
          <p:cNvPicPr>
            <a:picLocks noChangeAspect="1"/>
          </p:cNvPicPr>
          <p:nvPr/>
        </p:nvPicPr>
        <p:blipFill>
          <a:blip r:embed="rId3"/>
          <a:stretch>
            <a:fillRect/>
          </a:stretch>
        </p:blipFill>
        <p:spPr>
          <a:xfrm>
            <a:off x="132537" y="2393552"/>
            <a:ext cx="7905682" cy="4464448"/>
          </a:xfrm>
          <a:prstGeom prst="rect">
            <a:avLst/>
          </a:prstGeom>
        </p:spPr>
      </p:pic>
    </p:spTree>
    <p:extLst>
      <p:ext uri="{BB962C8B-B14F-4D97-AF65-F5344CB8AC3E}">
        <p14:creationId xmlns:p14="http://schemas.microsoft.com/office/powerpoint/2010/main" val="3779151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10BE68-2246-4F26-BD41-E517537C32C0}"/>
              </a:ext>
            </a:extLst>
          </p:cNvPr>
          <p:cNvPicPr>
            <a:picLocks noChangeAspect="1"/>
          </p:cNvPicPr>
          <p:nvPr/>
        </p:nvPicPr>
        <p:blipFill>
          <a:blip r:embed="rId2"/>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C10DD7E9-4986-4E92-AA03-58EEB77AB13F}"/>
              </a:ext>
            </a:extLst>
          </p:cNvPr>
          <p:cNvPicPr>
            <a:picLocks noChangeAspect="1"/>
          </p:cNvPicPr>
          <p:nvPr/>
        </p:nvPicPr>
        <p:blipFill>
          <a:blip r:embed="rId3"/>
          <a:stretch>
            <a:fillRect/>
          </a:stretch>
        </p:blipFill>
        <p:spPr>
          <a:xfrm>
            <a:off x="11277905" y="2451652"/>
            <a:ext cx="473460" cy="473460"/>
          </a:xfrm>
          <a:prstGeom prst="rect">
            <a:avLst/>
          </a:prstGeom>
        </p:spPr>
      </p:pic>
      <p:pic>
        <p:nvPicPr>
          <p:cNvPr id="2" name="Picture 1">
            <a:extLst>
              <a:ext uri="{FF2B5EF4-FFF2-40B4-BE49-F238E27FC236}">
                <a16:creationId xmlns:a16="http://schemas.microsoft.com/office/drawing/2014/main" id="{5946747F-7E2D-4B7F-A2BF-88A2C9FCB7DD}"/>
              </a:ext>
            </a:extLst>
          </p:cNvPr>
          <p:cNvPicPr>
            <a:picLocks noChangeAspect="1"/>
          </p:cNvPicPr>
          <p:nvPr/>
        </p:nvPicPr>
        <p:blipFill>
          <a:blip r:embed="rId3"/>
          <a:stretch>
            <a:fillRect/>
          </a:stretch>
        </p:blipFill>
        <p:spPr>
          <a:xfrm>
            <a:off x="10184600" y="3192270"/>
            <a:ext cx="473460" cy="473460"/>
          </a:xfrm>
          <a:prstGeom prst="rect">
            <a:avLst/>
          </a:prstGeom>
        </p:spPr>
      </p:pic>
      <p:pic>
        <p:nvPicPr>
          <p:cNvPr id="6" name="Picture 5">
            <a:extLst>
              <a:ext uri="{FF2B5EF4-FFF2-40B4-BE49-F238E27FC236}">
                <a16:creationId xmlns:a16="http://schemas.microsoft.com/office/drawing/2014/main" id="{84979D46-B133-400D-A838-68F40C148200}"/>
              </a:ext>
            </a:extLst>
          </p:cNvPr>
          <p:cNvPicPr>
            <a:picLocks noChangeAspect="1"/>
          </p:cNvPicPr>
          <p:nvPr/>
        </p:nvPicPr>
        <p:blipFill>
          <a:blip r:embed="rId3"/>
          <a:stretch>
            <a:fillRect/>
          </a:stretch>
        </p:blipFill>
        <p:spPr>
          <a:xfrm>
            <a:off x="9343087" y="3941018"/>
            <a:ext cx="473460" cy="473460"/>
          </a:xfrm>
          <a:prstGeom prst="rect">
            <a:avLst/>
          </a:prstGeom>
        </p:spPr>
      </p:pic>
      <p:pic>
        <p:nvPicPr>
          <p:cNvPr id="5" name="Picture 4">
            <a:extLst>
              <a:ext uri="{FF2B5EF4-FFF2-40B4-BE49-F238E27FC236}">
                <a16:creationId xmlns:a16="http://schemas.microsoft.com/office/drawing/2014/main" id="{9756AF7C-BE3E-485B-9055-BB32B21114BE}"/>
              </a:ext>
            </a:extLst>
          </p:cNvPr>
          <p:cNvPicPr>
            <a:picLocks noChangeAspect="1"/>
          </p:cNvPicPr>
          <p:nvPr/>
        </p:nvPicPr>
        <p:blipFill>
          <a:blip r:embed="rId3"/>
          <a:stretch>
            <a:fillRect/>
          </a:stretch>
        </p:blipFill>
        <p:spPr>
          <a:xfrm>
            <a:off x="8656038" y="4618073"/>
            <a:ext cx="473460" cy="473460"/>
          </a:xfrm>
          <a:prstGeom prst="rect">
            <a:avLst/>
          </a:prstGeom>
        </p:spPr>
      </p:pic>
      <p:pic>
        <p:nvPicPr>
          <p:cNvPr id="8" name="Picture 7">
            <a:extLst>
              <a:ext uri="{FF2B5EF4-FFF2-40B4-BE49-F238E27FC236}">
                <a16:creationId xmlns:a16="http://schemas.microsoft.com/office/drawing/2014/main" id="{B8B51ABA-450A-4302-8945-A45981871CF3}"/>
              </a:ext>
            </a:extLst>
          </p:cNvPr>
          <p:cNvPicPr>
            <a:picLocks noChangeAspect="1"/>
          </p:cNvPicPr>
          <p:nvPr/>
        </p:nvPicPr>
        <p:blipFill>
          <a:blip r:embed="rId3"/>
          <a:stretch>
            <a:fillRect/>
          </a:stretch>
        </p:blipFill>
        <p:spPr>
          <a:xfrm>
            <a:off x="7968989" y="5430041"/>
            <a:ext cx="473460" cy="473460"/>
          </a:xfrm>
          <a:prstGeom prst="rect">
            <a:avLst/>
          </a:prstGeom>
        </p:spPr>
      </p:pic>
      <p:pic>
        <p:nvPicPr>
          <p:cNvPr id="10" name="Picture 9">
            <a:extLst>
              <a:ext uri="{FF2B5EF4-FFF2-40B4-BE49-F238E27FC236}">
                <a16:creationId xmlns:a16="http://schemas.microsoft.com/office/drawing/2014/main" id="{DC64D97D-B955-4A2A-BC24-F754BD571D6A}"/>
              </a:ext>
            </a:extLst>
          </p:cNvPr>
          <p:cNvPicPr>
            <a:picLocks noChangeAspect="1"/>
          </p:cNvPicPr>
          <p:nvPr/>
        </p:nvPicPr>
        <p:blipFill>
          <a:blip r:embed="rId3"/>
          <a:stretch>
            <a:fillRect/>
          </a:stretch>
        </p:blipFill>
        <p:spPr>
          <a:xfrm>
            <a:off x="7354392" y="6164559"/>
            <a:ext cx="473460" cy="473460"/>
          </a:xfrm>
          <a:prstGeom prst="rect">
            <a:avLst/>
          </a:prstGeom>
        </p:spPr>
      </p:pic>
    </p:spTree>
    <p:extLst>
      <p:ext uri="{BB962C8B-B14F-4D97-AF65-F5344CB8AC3E}">
        <p14:creationId xmlns:p14="http://schemas.microsoft.com/office/powerpoint/2010/main" val="757371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E9ACB91-391A-45B2-AFC5-33E573D87F40}"/>
              </a:ext>
            </a:extLst>
          </p:cNvPr>
          <p:cNvPicPr>
            <a:picLocks noChangeAspect="1"/>
          </p:cNvPicPr>
          <p:nvPr/>
        </p:nvPicPr>
        <p:blipFill>
          <a:blip r:embed="rId2"/>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F761BB0B-87EE-4FF4-A886-7D173B815B9E}"/>
              </a:ext>
            </a:extLst>
          </p:cNvPr>
          <p:cNvPicPr>
            <a:picLocks noChangeAspect="1"/>
          </p:cNvPicPr>
          <p:nvPr/>
        </p:nvPicPr>
        <p:blipFill>
          <a:blip r:embed="rId3"/>
          <a:stretch>
            <a:fillRect/>
          </a:stretch>
        </p:blipFill>
        <p:spPr>
          <a:xfrm>
            <a:off x="10472346" y="2491969"/>
            <a:ext cx="473460" cy="473460"/>
          </a:xfrm>
          <a:prstGeom prst="rect">
            <a:avLst/>
          </a:prstGeom>
        </p:spPr>
      </p:pic>
    </p:spTree>
    <p:extLst>
      <p:ext uri="{BB962C8B-B14F-4D97-AF65-F5344CB8AC3E}">
        <p14:creationId xmlns:p14="http://schemas.microsoft.com/office/powerpoint/2010/main" val="1425005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998471-B42C-47FB-A4DB-1D2FF651D4A5}"/>
              </a:ext>
            </a:extLst>
          </p:cNvPr>
          <p:cNvPicPr>
            <a:picLocks noChangeAspect="1"/>
          </p:cNvPicPr>
          <p:nvPr/>
        </p:nvPicPr>
        <p:blipFill>
          <a:blip r:embed="rId3"/>
          <a:stretch>
            <a:fillRect/>
          </a:stretch>
        </p:blipFill>
        <p:spPr>
          <a:xfrm>
            <a:off x="0" y="0"/>
            <a:ext cx="12192000" cy="6858000"/>
          </a:xfrm>
          <a:prstGeom prst="rect">
            <a:avLst/>
          </a:prstGeom>
        </p:spPr>
      </p:pic>
      <p:sp>
        <p:nvSpPr>
          <p:cNvPr id="8" name="Subtitle 11">
            <a:extLst>
              <a:ext uri="{FF2B5EF4-FFF2-40B4-BE49-F238E27FC236}">
                <a16:creationId xmlns:a16="http://schemas.microsoft.com/office/drawing/2014/main" id="{377CA5BB-732F-48F8-849A-27E034FF3707}"/>
              </a:ext>
            </a:extLst>
          </p:cNvPr>
          <p:cNvSpPr txBox="1">
            <a:spLocks/>
          </p:cNvSpPr>
          <p:nvPr/>
        </p:nvSpPr>
        <p:spPr>
          <a:xfrm>
            <a:off x="8424472" y="6281671"/>
            <a:ext cx="4575939" cy="57632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150000"/>
              </a:lnSpc>
              <a:spcBef>
                <a:spcPts val="0"/>
              </a:spcBef>
              <a:spcAft>
                <a:spcPts val="800"/>
              </a:spcAft>
              <a:buSzPts val="1500"/>
            </a:pPr>
            <a:r>
              <a:rPr lang="en-US" sz="1800" b="1" dirty="0">
                <a:effectLst/>
                <a:latin typeface="Open Sans" panose="020B0606030504020204" pitchFamily="34" charset="0"/>
                <a:ea typeface="Open Sans" panose="020B0606030504020204" pitchFamily="34" charset="0"/>
                <a:cs typeface="Open Sans" panose="020B0606030504020204" pitchFamily="34" charset="0"/>
              </a:rPr>
              <a:t>FIREBASE CLOUD MESSAGING</a:t>
            </a:r>
            <a:endParaRPr lang="en-US" sz="1800" dirty="0">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F05E47CB-924B-4F3F-8484-9DCBFC5E5E8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52400" y="2478157"/>
            <a:ext cx="8567530" cy="4200939"/>
          </a:xfrm>
          <a:prstGeom prst="rect">
            <a:avLst/>
          </a:prstGeom>
        </p:spPr>
      </p:pic>
    </p:spTree>
    <p:extLst>
      <p:ext uri="{BB962C8B-B14F-4D97-AF65-F5344CB8AC3E}">
        <p14:creationId xmlns:p14="http://schemas.microsoft.com/office/powerpoint/2010/main" val="2044691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B9DE0-DC1B-425D-8654-66E47401D62D}"/>
              </a:ext>
            </a:extLst>
          </p:cNvPr>
          <p:cNvPicPr>
            <a:picLocks noChangeAspect="1"/>
          </p:cNvPicPr>
          <p:nvPr/>
        </p:nvPicPr>
        <p:blipFill>
          <a:blip r:embed="rId3"/>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F761BB0B-87EE-4FF4-A886-7D173B815B9E}"/>
              </a:ext>
            </a:extLst>
          </p:cNvPr>
          <p:cNvPicPr>
            <a:picLocks noChangeAspect="1"/>
          </p:cNvPicPr>
          <p:nvPr/>
        </p:nvPicPr>
        <p:blipFill>
          <a:blip r:embed="rId4"/>
          <a:stretch>
            <a:fillRect/>
          </a:stretch>
        </p:blipFill>
        <p:spPr>
          <a:xfrm>
            <a:off x="10472346" y="2491969"/>
            <a:ext cx="473460" cy="473460"/>
          </a:xfrm>
          <a:prstGeom prst="rect">
            <a:avLst/>
          </a:prstGeom>
        </p:spPr>
      </p:pic>
      <p:pic>
        <p:nvPicPr>
          <p:cNvPr id="2" name="Picture 1">
            <a:extLst>
              <a:ext uri="{FF2B5EF4-FFF2-40B4-BE49-F238E27FC236}">
                <a16:creationId xmlns:a16="http://schemas.microsoft.com/office/drawing/2014/main" id="{90D79EAC-53E7-4F93-A43A-BDB63EF62F1D}"/>
              </a:ext>
            </a:extLst>
          </p:cNvPr>
          <p:cNvPicPr>
            <a:picLocks noChangeAspect="1"/>
          </p:cNvPicPr>
          <p:nvPr/>
        </p:nvPicPr>
        <p:blipFill>
          <a:blip r:embed="rId4"/>
          <a:stretch>
            <a:fillRect/>
          </a:stretch>
        </p:blipFill>
        <p:spPr>
          <a:xfrm>
            <a:off x="9590425" y="3267220"/>
            <a:ext cx="473460" cy="473460"/>
          </a:xfrm>
          <a:prstGeom prst="rect">
            <a:avLst/>
          </a:prstGeom>
        </p:spPr>
      </p:pic>
    </p:spTree>
    <p:extLst>
      <p:ext uri="{BB962C8B-B14F-4D97-AF65-F5344CB8AC3E}">
        <p14:creationId xmlns:p14="http://schemas.microsoft.com/office/powerpoint/2010/main" val="295864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998471-B42C-47FB-A4DB-1D2FF651D4A5}"/>
              </a:ext>
            </a:extLst>
          </p:cNvPr>
          <p:cNvPicPr>
            <a:picLocks noChangeAspect="1"/>
          </p:cNvPicPr>
          <p:nvPr/>
        </p:nvPicPr>
        <p:blipFill>
          <a:blip r:embed="rId2"/>
          <a:stretch>
            <a:fillRect/>
          </a:stretch>
        </p:blipFill>
        <p:spPr>
          <a:xfrm>
            <a:off x="0" y="0"/>
            <a:ext cx="12192000" cy="6858000"/>
          </a:xfrm>
          <a:prstGeom prst="rect">
            <a:avLst/>
          </a:prstGeom>
        </p:spPr>
      </p:pic>
      <p:sp>
        <p:nvSpPr>
          <p:cNvPr id="8" name="Subtitle 11">
            <a:extLst>
              <a:ext uri="{FF2B5EF4-FFF2-40B4-BE49-F238E27FC236}">
                <a16:creationId xmlns:a16="http://schemas.microsoft.com/office/drawing/2014/main" id="{377CA5BB-732F-48F8-849A-27E034FF3707}"/>
              </a:ext>
            </a:extLst>
          </p:cNvPr>
          <p:cNvSpPr txBox="1">
            <a:spLocks/>
          </p:cNvSpPr>
          <p:nvPr/>
        </p:nvSpPr>
        <p:spPr>
          <a:xfrm>
            <a:off x="8746436" y="6281671"/>
            <a:ext cx="4253976" cy="57632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150000"/>
              </a:lnSpc>
              <a:spcBef>
                <a:spcPts val="0"/>
              </a:spcBef>
              <a:spcAft>
                <a:spcPts val="800"/>
              </a:spcAft>
              <a:buSzPts val="1500"/>
            </a:pPr>
            <a:r>
              <a:rPr lang="en-US" sz="1800" b="1" dirty="0">
                <a:effectLst/>
                <a:latin typeface="Open Sans" panose="020B0606030504020204" pitchFamily="34" charset="0"/>
                <a:ea typeface="Open Sans" panose="020B0606030504020204" pitchFamily="34" charset="0"/>
                <a:cs typeface="Open Sans" panose="020B0606030504020204" pitchFamily="34" charset="0"/>
              </a:rPr>
              <a:t>FIREBASE AUTHENCATION </a:t>
            </a:r>
            <a:endParaRPr lang="en-US" sz="1800" dirty="0">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2" descr="Phone Authentication Validation from Server Side Firebase + PHP ...">
            <a:extLst>
              <a:ext uri="{FF2B5EF4-FFF2-40B4-BE49-F238E27FC236}">
                <a16:creationId xmlns:a16="http://schemas.microsoft.com/office/drawing/2014/main" id="{9E0F1B2C-C10D-47C6-A907-5D3C403A13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621" y="2388026"/>
            <a:ext cx="8811849" cy="4469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420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005C67-5D3E-4F13-8F57-E43D296C8D5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53945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E9ACB91-391A-45B2-AFC5-33E573D87F40}"/>
              </a:ext>
            </a:extLst>
          </p:cNvPr>
          <p:cNvPicPr>
            <a:picLocks noChangeAspect="1"/>
          </p:cNvPicPr>
          <p:nvPr/>
        </p:nvPicPr>
        <p:blipFill>
          <a:blip r:embed="rId2"/>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F761BB0B-87EE-4FF4-A886-7D173B815B9E}"/>
              </a:ext>
            </a:extLst>
          </p:cNvPr>
          <p:cNvPicPr>
            <a:picLocks noChangeAspect="1"/>
          </p:cNvPicPr>
          <p:nvPr/>
        </p:nvPicPr>
        <p:blipFill>
          <a:blip r:embed="rId3"/>
          <a:stretch>
            <a:fillRect/>
          </a:stretch>
        </p:blipFill>
        <p:spPr>
          <a:xfrm>
            <a:off x="10472346" y="2491969"/>
            <a:ext cx="473460" cy="473460"/>
          </a:xfrm>
          <a:prstGeom prst="rect">
            <a:avLst/>
          </a:prstGeom>
        </p:spPr>
      </p:pic>
      <p:pic>
        <p:nvPicPr>
          <p:cNvPr id="2" name="Picture 1">
            <a:extLst>
              <a:ext uri="{FF2B5EF4-FFF2-40B4-BE49-F238E27FC236}">
                <a16:creationId xmlns:a16="http://schemas.microsoft.com/office/drawing/2014/main" id="{90D79EAC-53E7-4F93-A43A-BDB63EF62F1D}"/>
              </a:ext>
            </a:extLst>
          </p:cNvPr>
          <p:cNvPicPr>
            <a:picLocks noChangeAspect="1"/>
          </p:cNvPicPr>
          <p:nvPr/>
        </p:nvPicPr>
        <p:blipFill>
          <a:blip r:embed="rId3"/>
          <a:stretch>
            <a:fillRect/>
          </a:stretch>
        </p:blipFill>
        <p:spPr>
          <a:xfrm>
            <a:off x="9590425" y="3267220"/>
            <a:ext cx="473460" cy="473460"/>
          </a:xfrm>
          <a:prstGeom prst="rect">
            <a:avLst/>
          </a:prstGeom>
        </p:spPr>
      </p:pic>
      <p:pic>
        <p:nvPicPr>
          <p:cNvPr id="3" name="Picture 2">
            <a:extLst>
              <a:ext uri="{FF2B5EF4-FFF2-40B4-BE49-F238E27FC236}">
                <a16:creationId xmlns:a16="http://schemas.microsoft.com/office/drawing/2014/main" id="{E3501891-7B72-41AB-97A6-8395342269DF}"/>
              </a:ext>
            </a:extLst>
          </p:cNvPr>
          <p:cNvPicPr>
            <a:picLocks noChangeAspect="1"/>
          </p:cNvPicPr>
          <p:nvPr/>
        </p:nvPicPr>
        <p:blipFill>
          <a:blip r:embed="rId3"/>
          <a:stretch>
            <a:fillRect/>
          </a:stretch>
        </p:blipFill>
        <p:spPr>
          <a:xfrm>
            <a:off x="8815173" y="4095481"/>
            <a:ext cx="473460" cy="473460"/>
          </a:xfrm>
          <a:prstGeom prst="rect">
            <a:avLst/>
          </a:prstGeom>
        </p:spPr>
      </p:pic>
      <p:pic>
        <p:nvPicPr>
          <p:cNvPr id="6" name="Picture 5">
            <a:extLst>
              <a:ext uri="{FF2B5EF4-FFF2-40B4-BE49-F238E27FC236}">
                <a16:creationId xmlns:a16="http://schemas.microsoft.com/office/drawing/2014/main" id="{8D88F052-AF52-4F8D-BF3B-7923E82FD246}"/>
              </a:ext>
            </a:extLst>
          </p:cNvPr>
          <p:cNvPicPr>
            <a:picLocks noChangeAspect="1"/>
          </p:cNvPicPr>
          <p:nvPr/>
        </p:nvPicPr>
        <p:blipFill>
          <a:blip r:embed="rId3"/>
          <a:stretch>
            <a:fillRect/>
          </a:stretch>
        </p:blipFill>
        <p:spPr>
          <a:xfrm>
            <a:off x="8092929" y="4897238"/>
            <a:ext cx="473460" cy="473460"/>
          </a:xfrm>
          <a:prstGeom prst="rect">
            <a:avLst/>
          </a:prstGeom>
        </p:spPr>
      </p:pic>
    </p:spTree>
    <p:extLst>
      <p:ext uri="{BB962C8B-B14F-4D97-AF65-F5344CB8AC3E}">
        <p14:creationId xmlns:p14="http://schemas.microsoft.com/office/powerpoint/2010/main" val="2558502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E9ACB91-391A-45B2-AFC5-33E573D87F40}"/>
              </a:ext>
            </a:extLst>
          </p:cNvPr>
          <p:cNvPicPr>
            <a:picLocks noChangeAspect="1"/>
          </p:cNvPicPr>
          <p:nvPr/>
        </p:nvPicPr>
        <p:blipFill>
          <a:blip r:embed="rId2"/>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F761BB0B-87EE-4FF4-A886-7D173B815B9E}"/>
              </a:ext>
            </a:extLst>
          </p:cNvPr>
          <p:cNvPicPr>
            <a:picLocks noChangeAspect="1"/>
          </p:cNvPicPr>
          <p:nvPr/>
        </p:nvPicPr>
        <p:blipFill>
          <a:blip r:embed="rId3"/>
          <a:stretch>
            <a:fillRect/>
          </a:stretch>
        </p:blipFill>
        <p:spPr>
          <a:xfrm>
            <a:off x="10472346" y="2491969"/>
            <a:ext cx="473460" cy="473460"/>
          </a:xfrm>
          <a:prstGeom prst="rect">
            <a:avLst/>
          </a:prstGeom>
        </p:spPr>
      </p:pic>
      <p:pic>
        <p:nvPicPr>
          <p:cNvPr id="2" name="Picture 1">
            <a:extLst>
              <a:ext uri="{FF2B5EF4-FFF2-40B4-BE49-F238E27FC236}">
                <a16:creationId xmlns:a16="http://schemas.microsoft.com/office/drawing/2014/main" id="{90D79EAC-53E7-4F93-A43A-BDB63EF62F1D}"/>
              </a:ext>
            </a:extLst>
          </p:cNvPr>
          <p:cNvPicPr>
            <a:picLocks noChangeAspect="1"/>
          </p:cNvPicPr>
          <p:nvPr/>
        </p:nvPicPr>
        <p:blipFill>
          <a:blip r:embed="rId3"/>
          <a:stretch>
            <a:fillRect/>
          </a:stretch>
        </p:blipFill>
        <p:spPr>
          <a:xfrm>
            <a:off x="9590425" y="3267220"/>
            <a:ext cx="473460" cy="473460"/>
          </a:xfrm>
          <a:prstGeom prst="rect">
            <a:avLst/>
          </a:prstGeom>
        </p:spPr>
      </p:pic>
      <p:pic>
        <p:nvPicPr>
          <p:cNvPr id="3" name="Picture 2">
            <a:extLst>
              <a:ext uri="{FF2B5EF4-FFF2-40B4-BE49-F238E27FC236}">
                <a16:creationId xmlns:a16="http://schemas.microsoft.com/office/drawing/2014/main" id="{E3501891-7B72-41AB-97A6-8395342269DF}"/>
              </a:ext>
            </a:extLst>
          </p:cNvPr>
          <p:cNvPicPr>
            <a:picLocks noChangeAspect="1"/>
          </p:cNvPicPr>
          <p:nvPr/>
        </p:nvPicPr>
        <p:blipFill>
          <a:blip r:embed="rId3"/>
          <a:stretch>
            <a:fillRect/>
          </a:stretch>
        </p:blipFill>
        <p:spPr>
          <a:xfrm>
            <a:off x="8815173" y="4095481"/>
            <a:ext cx="473460" cy="473460"/>
          </a:xfrm>
          <a:prstGeom prst="rect">
            <a:avLst/>
          </a:prstGeom>
        </p:spPr>
      </p:pic>
      <p:pic>
        <p:nvPicPr>
          <p:cNvPr id="6" name="Picture 5">
            <a:extLst>
              <a:ext uri="{FF2B5EF4-FFF2-40B4-BE49-F238E27FC236}">
                <a16:creationId xmlns:a16="http://schemas.microsoft.com/office/drawing/2014/main" id="{8D88F052-AF52-4F8D-BF3B-7923E82FD246}"/>
              </a:ext>
            </a:extLst>
          </p:cNvPr>
          <p:cNvPicPr>
            <a:picLocks noChangeAspect="1"/>
          </p:cNvPicPr>
          <p:nvPr/>
        </p:nvPicPr>
        <p:blipFill>
          <a:blip r:embed="rId3"/>
          <a:stretch>
            <a:fillRect/>
          </a:stretch>
        </p:blipFill>
        <p:spPr>
          <a:xfrm>
            <a:off x="8092929" y="4897238"/>
            <a:ext cx="473460" cy="473460"/>
          </a:xfrm>
          <a:prstGeom prst="rect">
            <a:avLst/>
          </a:prstGeom>
        </p:spPr>
      </p:pic>
      <p:pic>
        <p:nvPicPr>
          <p:cNvPr id="5" name="Picture 4">
            <a:extLst>
              <a:ext uri="{FF2B5EF4-FFF2-40B4-BE49-F238E27FC236}">
                <a16:creationId xmlns:a16="http://schemas.microsoft.com/office/drawing/2014/main" id="{1DD86447-F24D-41BA-B4BB-24E4A90B6AA7}"/>
              </a:ext>
            </a:extLst>
          </p:cNvPr>
          <p:cNvPicPr>
            <a:picLocks noChangeAspect="1"/>
          </p:cNvPicPr>
          <p:nvPr/>
        </p:nvPicPr>
        <p:blipFill>
          <a:blip r:embed="rId3"/>
          <a:stretch>
            <a:fillRect/>
          </a:stretch>
        </p:blipFill>
        <p:spPr>
          <a:xfrm>
            <a:off x="7397190" y="5698994"/>
            <a:ext cx="473460" cy="473460"/>
          </a:xfrm>
          <a:prstGeom prst="rect">
            <a:avLst/>
          </a:prstGeom>
        </p:spPr>
      </p:pic>
    </p:spTree>
    <p:extLst>
      <p:ext uri="{BB962C8B-B14F-4D97-AF65-F5344CB8AC3E}">
        <p14:creationId xmlns:p14="http://schemas.microsoft.com/office/powerpoint/2010/main" val="42436799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4BEC0B-3AE9-4549-B7DA-0ABBB3EDFDC1}"/>
              </a:ext>
            </a:extLst>
          </p:cNvPr>
          <p:cNvPicPr>
            <a:picLocks noChangeAspect="1"/>
          </p:cNvPicPr>
          <p:nvPr/>
        </p:nvPicPr>
        <p:blipFill>
          <a:blip r:embed="rId2"/>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30BB5410-196B-4E7E-8117-6DE59D560BC7}"/>
              </a:ext>
            </a:extLst>
          </p:cNvPr>
          <p:cNvPicPr>
            <a:picLocks noChangeAspect="1"/>
          </p:cNvPicPr>
          <p:nvPr/>
        </p:nvPicPr>
        <p:blipFill>
          <a:blip r:embed="rId3"/>
          <a:stretch>
            <a:fillRect/>
          </a:stretch>
        </p:blipFill>
        <p:spPr>
          <a:xfrm>
            <a:off x="5324972" y="1510748"/>
            <a:ext cx="6124906" cy="5347252"/>
          </a:xfrm>
          <a:prstGeom prst="rect">
            <a:avLst/>
          </a:prstGeom>
        </p:spPr>
      </p:pic>
      <p:sp>
        <p:nvSpPr>
          <p:cNvPr id="11" name="Subtitle 11">
            <a:extLst>
              <a:ext uri="{FF2B5EF4-FFF2-40B4-BE49-F238E27FC236}">
                <a16:creationId xmlns:a16="http://schemas.microsoft.com/office/drawing/2014/main" id="{C46B380A-1BCA-417B-B1A8-61D4D9A6B233}"/>
              </a:ext>
            </a:extLst>
          </p:cNvPr>
          <p:cNvSpPr txBox="1">
            <a:spLocks/>
          </p:cNvSpPr>
          <p:nvPr/>
        </p:nvSpPr>
        <p:spPr>
          <a:xfrm>
            <a:off x="181389" y="2516256"/>
            <a:ext cx="4962194" cy="57632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150000"/>
              </a:lnSpc>
              <a:spcBef>
                <a:spcPts val="0"/>
              </a:spcBef>
              <a:spcAft>
                <a:spcPts val="800"/>
              </a:spcAft>
              <a:buSzPts val="1500"/>
            </a:pPr>
            <a:r>
              <a:rPr lang="en-US" sz="1800" b="1" dirty="0">
                <a:effectLst/>
                <a:latin typeface="Open Sans" panose="020B0606030504020204" pitchFamily="34" charset="0"/>
                <a:ea typeface="Open Sans" panose="020B0606030504020204" pitchFamily="34" charset="0"/>
                <a:cs typeface="Open Sans" panose="020B0606030504020204" pitchFamily="34" charset="0"/>
              </a:rPr>
              <a:t>THUẬT TOÁN RSA</a:t>
            </a:r>
            <a:endParaRPr lang="en-US" sz="1800" dirty="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3" name="Subtitle 11">
            <a:extLst>
              <a:ext uri="{FF2B5EF4-FFF2-40B4-BE49-F238E27FC236}">
                <a16:creationId xmlns:a16="http://schemas.microsoft.com/office/drawing/2014/main" id="{E9561451-B6A0-4532-BD32-FCF5E231F7E4}"/>
              </a:ext>
            </a:extLst>
          </p:cNvPr>
          <p:cNvSpPr txBox="1">
            <a:spLocks/>
          </p:cNvSpPr>
          <p:nvPr/>
        </p:nvSpPr>
        <p:spPr>
          <a:xfrm>
            <a:off x="181389" y="3189087"/>
            <a:ext cx="4962194" cy="57632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just">
              <a:lnSpc>
                <a:spcPct val="150000"/>
              </a:lnSpc>
              <a:spcBef>
                <a:spcPts val="600"/>
              </a:spcBef>
              <a:spcAft>
                <a:spcPts val="600"/>
              </a:spcAft>
              <a:buSzPts val="1500"/>
            </a:pPr>
            <a:r>
              <a:rPr lang="en-US" sz="1800" b="1"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THUẬT TOÁN SHA-256</a:t>
            </a:r>
            <a:endParaRPr lang="en-US" sz="1800" dirty="0">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a:extLst>
              <a:ext uri="{FF2B5EF4-FFF2-40B4-BE49-F238E27FC236}">
                <a16:creationId xmlns:a16="http://schemas.microsoft.com/office/drawing/2014/main" id="{5F12954C-AFBB-4329-9CB3-9757C7D4E27D}"/>
              </a:ext>
            </a:extLst>
          </p:cNvPr>
          <p:cNvPicPr/>
          <p:nvPr/>
        </p:nvPicPr>
        <p:blipFill>
          <a:blip r:embed="rId4"/>
          <a:stretch>
            <a:fillRect/>
          </a:stretch>
        </p:blipFill>
        <p:spPr>
          <a:xfrm>
            <a:off x="367748" y="3861918"/>
            <a:ext cx="4535556" cy="2764169"/>
          </a:xfrm>
          <a:prstGeom prst="rect">
            <a:avLst/>
          </a:prstGeom>
        </p:spPr>
      </p:pic>
    </p:spTree>
    <p:extLst>
      <p:ext uri="{BB962C8B-B14F-4D97-AF65-F5344CB8AC3E}">
        <p14:creationId xmlns:p14="http://schemas.microsoft.com/office/powerpoint/2010/main" val="315950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4BEC0B-3AE9-4549-B7DA-0ABBB3EDFDC1}"/>
              </a:ext>
            </a:extLst>
          </p:cNvPr>
          <p:cNvPicPr>
            <a:picLocks noChangeAspect="1"/>
          </p:cNvPicPr>
          <p:nvPr/>
        </p:nvPicPr>
        <p:blipFill>
          <a:blip r:embed="rId2"/>
          <a:stretch>
            <a:fillRect/>
          </a:stretch>
        </p:blipFill>
        <p:spPr>
          <a:xfrm>
            <a:off x="0" y="48251"/>
            <a:ext cx="12192000" cy="6858000"/>
          </a:xfrm>
          <a:prstGeom prst="rect">
            <a:avLst/>
          </a:prstGeom>
        </p:spPr>
      </p:pic>
      <p:sp>
        <p:nvSpPr>
          <p:cNvPr id="11" name="Subtitle 11">
            <a:extLst>
              <a:ext uri="{FF2B5EF4-FFF2-40B4-BE49-F238E27FC236}">
                <a16:creationId xmlns:a16="http://schemas.microsoft.com/office/drawing/2014/main" id="{C46B380A-1BCA-417B-B1A8-61D4D9A6B233}"/>
              </a:ext>
            </a:extLst>
          </p:cNvPr>
          <p:cNvSpPr txBox="1">
            <a:spLocks/>
          </p:cNvSpPr>
          <p:nvPr/>
        </p:nvSpPr>
        <p:spPr>
          <a:xfrm>
            <a:off x="181389" y="2516256"/>
            <a:ext cx="4962194" cy="57632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150000"/>
              </a:lnSpc>
              <a:spcBef>
                <a:spcPts val="0"/>
              </a:spcBef>
              <a:spcAft>
                <a:spcPts val="800"/>
              </a:spcAft>
              <a:buSzPts val="1500"/>
            </a:pPr>
            <a:r>
              <a:rPr lang="en-US" sz="1800" b="1" dirty="0">
                <a:effectLst/>
                <a:latin typeface="Open Sans" panose="020B0606030504020204" pitchFamily="34" charset="0"/>
                <a:ea typeface="Open Sans" panose="020B0606030504020204" pitchFamily="34" charset="0"/>
                <a:cs typeface="Open Sans" panose="020B0606030504020204" pitchFamily="34" charset="0"/>
              </a:rPr>
              <a:t>THUẬT TOÁN RSA</a:t>
            </a:r>
            <a:endParaRPr lang="en-US" sz="1800" dirty="0">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676B62D8-2447-4991-A7F5-E48E4B9B0D0B}"/>
              </a:ext>
            </a:extLst>
          </p:cNvPr>
          <p:cNvPicPr>
            <a:picLocks noChangeAspect="1"/>
          </p:cNvPicPr>
          <p:nvPr/>
        </p:nvPicPr>
        <p:blipFill>
          <a:blip r:embed="rId3"/>
          <a:stretch>
            <a:fillRect/>
          </a:stretch>
        </p:blipFill>
        <p:spPr>
          <a:xfrm>
            <a:off x="4553776" y="2804420"/>
            <a:ext cx="7098578" cy="3751066"/>
          </a:xfrm>
          <a:prstGeom prst="rect">
            <a:avLst/>
          </a:prstGeom>
        </p:spPr>
      </p:pic>
      <p:pic>
        <p:nvPicPr>
          <p:cNvPr id="6" name="Picture 5">
            <a:extLst>
              <a:ext uri="{FF2B5EF4-FFF2-40B4-BE49-F238E27FC236}">
                <a16:creationId xmlns:a16="http://schemas.microsoft.com/office/drawing/2014/main" id="{869B40E1-3488-47C5-A57B-32CA8C1DFA1E}"/>
              </a:ext>
            </a:extLst>
          </p:cNvPr>
          <p:cNvPicPr>
            <a:picLocks noChangeAspect="1"/>
          </p:cNvPicPr>
          <p:nvPr/>
        </p:nvPicPr>
        <p:blipFill>
          <a:blip r:embed="rId4"/>
          <a:stretch>
            <a:fillRect/>
          </a:stretch>
        </p:blipFill>
        <p:spPr>
          <a:xfrm>
            <a:off x="181388" y="3193845"/>
            <a:ext cx="4191000" cy="2857500"/>
          </a:xfrm>
          <a:prstGeom prst="rect">
            <a:avLst/>
          </a:prstGeom>
        </p:spPr>
      </p:pic>
    </p:spTree>
    <p:extLst>
      <p:ext uri="{BB962C8B-B14F-4D97-AF65-F5344CB8AC3E}">
        <p14:creationId xmlns:p14="http://schemas.microsoft.com/office/powerpoint/2010/main" val="4984249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4BEC0B-3AE9-4549-B7DA-0ABBB3EDFDC1}"/>
              </a:ext>
            </a:extLst>
          </p:cNvPr>
          <p:cNvPicPr>
            <a:picLocks noChangeAspect="1"/>
          </p:cNvPicPr>
          <p:nvPr/>
        </p:nvPicPr>
        <p:blipFill>
          <a:blip r:embed="rId2"/>
          <a:stretch>
            <a:fillRect/>
          </a:stretch>
        </p:blipFill>
        <p:spPr>
          <a:xfrm>
            <a:off x="0" y="48251"/>
            <a:ext cx="12192000" cy="6858000"/>
          </a:xfrm>
          <a:prstGeom prst="rect">
            <a:avLst/>
          </a:prstGeom>
        </p:spPr>
      </p:pic>
      <p:sp>
        <p:nvSpPr>
          <p:cNvPr id="13" name="Subtitle 11">
            <a:extLst>
              <a:ext uri="{FF2B5EF4-FFF2-40B4-BE49-F238E27FC236}">
                <a16:creationId xmlns:a16="http://schemas.microsoft.com/office/drawing/2014/main" id="{E9561451-B6A0-4532-BD32-FCF5E231F7E4}"/>
              </a:ext>
            </a:extLst>
          </p:cNvPr>
          <p:cNvSpPr txBox="1">
            <a:spLocks/>
          </p:cNvSpPr>
          <p:nvPr/>
        </p:nvSpPr>
        <p:spPr>
          <a:xfrm>
            <a:off x="181388" y="2364930"/>
            <a:ext cx="4962194" cy="57632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just">
              <a:lnSpc>
                <a:spcPct val="150000"/>
              </a:lnSpc>
              <a:spcBef>
                <a:spcPts val="600"/>
              </a:spcBef>
              <a:spcAft>
                <a:spcPts val="600"/>
              </a:spcAft>
              <a:buSzPts val="1500"/>
            </a:pPr>
            <a:r>
              <a:rPr lang="en-US" sz="1800" b="1"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THUẬT TOÁN SHA-256</a:t>
            </a:r>
            <a:endParaRPr lang="en-US" sz="1800" dirty="0">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9FCA4A02-B57C-4B15-BBE8-DD1A79C99D45}"/>
              </a:ext>
            </a:extLst>
          </p:cNvPr>
          <p:cNvPicPr>
            <a:picLocks noChangeAspect="1"/>
          </p:cNvPicPr>
          <p:nvPr/>
        </p:nvPicPr>
        <p:blipFill>
          <a:blip r:embed="rId3"/>
          <a:stretch>
            <a:fillRect/>
          </a:stretch>
        </p:blipFill>
        <p:spPr>
          <a:xfrm>
            <a:off x="181388" y="2843022"/>
            <a:ext cx="8915400" cy="3324225"/>
          </a:xfrm>
          <a:prstGeom prst="rect">
            <a:avLst/>
          </a:prstGeom>
        </p:spPr>
      </p:pic>
      <p:pic>
        <p:nvPicPr>
          <p:cNvPr id="7" name="Picture 6">
            <a:extLst>
              <a:ext uri="{FF2B5EF4-FFF2-40B4-BE49-F238E27FC236}">
                <a16:creationId xmlns:a16="http://schemas.microsoft.com/office/drawing/2014/main" id="{0D400A27-A3F3-48A8-83F9-FD5AF9CD18A7}"/>
              </a:ext>
            </a:extLst>
          </p:cNvPr>
          <p:cNvPicPr>
            <a:picLocks noChangeAspect="1"/>
          </p:cNvPicPr>
          <p:nvPr/>
        </p:nvPicPr>
        <p:blipFill>
          <a:blip r:embed="rId4"/>
          <a:stretch>
            <a:fillRect/>
          </a:stretch>
        </p:blipFill>
        <p:spPr>
          <a:xfrm>
            <a:off x="181388" y="6167247"/>
            <a:ext cx="8915400" cy="581025"/>
          </a:xfrm>
          <a:prstGeom prst="rect">
            <a:avLst/>
          </a:prstGeom>
        </p:spPr>
      </p:pic>
    </p:spTree>
    <p:extLst>
      <p:ext uri="{BB962C8B-B14F-4D97-AF65-F5344CB8AC3E}">
        <p14:creationId xmlns:p14="http://schemas.microsoft.com/office/powerpoint/2010/main" val="2338774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56BD69-108E-4F73-8C44-5111ECD1F73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506333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C94F4C-25C1-4FFB-BFC8-330410AE1472}"/>
              </a:ext>
            </a:extLst>
          </p:cNvPr>
          <p:cNvPicPr>
            <a:picLocks noChangeAspect="1"/>
          </p:cNvPicPr>
          <p:nvPr/>
        </p:nvPicPr>
        <p:blipFill>
          <a:blip r:embed="rId2"/>
          <a:stretch>
            <a:fillRect/>
          </a:stretch>
        </p:blipFill>
        <p:spPr>
          <a:xfrm>
            <a:off x="0" y="0"/>
            <a:ext cx="12192000" cy="6858000"/>
          </a:xfrm>
          <a:prstGeom prst="rect">
            <a:avLst/>
          </a:prstGeom>
        </p:spPr>
      </p:pic>
      <p:sp>
        <p:nvSpPr>
          <p:cNvPr id="5" name="Subtitle 11">
            <a:extLst>
              <a:ext uri="{FF2B5EF4-FFF2-40B4-BE49-F238E27FC236}">
                <a16:creationId xmlns:a16="http://schemas.microsoft.com/office/drawing/2014/main" id="{4C914A77-6195-43E6-8456-F9F4EEF0F9D2}"/>
              </a:ext>
            </a:extLst>
          </p:cNvPr>
          <p:cNvSpPr txBox="1">
            <a:spLocks/>
          </p:cNvSpPr>
          <p:nvPr/>
        </p:nvSpPr>
        <p:spPr>
          <a:xfrm>
            <a:off x="6877050" y="6134100"/>
            <a:ext cx="4962194" cy="57632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20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MÔ HÌNH CƠ SỞ DỮ LIỆU NOSQL</a:t>
            </a:r>
          </a:p>
        </p:txBody>
      </p:sp>
      <p:pic>
        <p:nvPicPr>
          <p:cNvPr id="4" name="Picture 3">
            <a:extLst>
              <a:ext uri="{FF2B5EF4-FFF2-40B4-BE49-F238E27FC236}">
                <a16:creationId xmlns:a16="http://schemas.microsoft.com/office/drawing/2014/main" id="{2699B612-7816-4EAB-927C-F295FCAEED07}"/>
              </a:ext>
            </a:extLst>
          </p:cNvPr>
          <p:cNvPicPr>
            <a:picLocks noChangeAspect="1"/>
          </p:cNvPicPr>
          <p:nvPr/>
        </p:nvPicPr>
        <p:blipFill rotWithShape="1">
          <a:blip r:embed="rId3"/>
          <a:srcRect t="37041"/>
          <a:stretch/>
        </p:blipFill>
        <p:spPr>
          <a:xfrm>
            <a:off x="1034221" y="1650010"/>
            <a:ext cx="5262963" cy="5040226"/>
          </a:xfrm>
          <a:prstGeom prst="rect">
            <a:avLst/>
          </a:prstGeom>
        </p:spPr>
      </p:pic>
      <p:pic>
        <p:nvPicPr>
          <p:cNvPr id="7" name="Picture 6">
            <a:extLst>
              <a:ext uri="{FF2B5EF4-FFF2-40B4-BE49-F238E27FC236}">
                <a16:creationId xmlns:a16="http://schemas.microsoft.com/office/drawing/2014/main" id="{DB8AEAD8-70DF-4D34-8E61-AB8CBC0670E7}"/>
              </a:ext>
            </a:extLst>
          </p:cNvPr>
          <p:cNvPicPr>
            <a:picLocks noChangeAspect="1"/>
          </p:cNvPicPr>
          <p:nvPr/>
        </p:nvPicPr>
        <p:blipFill rotWithShape="1">
          <a:blip r:embed="rId3"/>
          <a:srcRect b="62959"/>
          <a:stretch/>
        </p:blipFill>
        <p:spPr>
          <a:xfrm>
            <a:off x="6096000" y="1650010"/>
            <a:ext cx="5585192" cy="3935356"/>
          </a:xfrm>
          <a:prstGeom prst="rect">
            <a:avLst/>
          </a:prstGeom>
        </p:spPr>
      </p:pic>
    </p:spTree>
    <p:extLst>
      <p:ext uri="{BB962C8B-B14F-4D97-AF65-F5344CB8AC3E}">
        <p14:creationId xmlns:p14="http://schemas.microsoft.com/office/powerpoint/2010/main" val="40406548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66C2BF-FCD7-4618-8310-F6CB5FAEE627}"/>
              </a:ext>
            </a:extLst>
          </p:cNvPr>
          <p:cNvPicPr>
            <a:picLocks noChangeAspect="1"/>
          </p:cNvPicPr>
          <p:nvPr/>
        </p:nvPicPr>
        <p:blipFill>
          <a:blip r:embed="rId2"/>
          <a:stretch>
            <a:fillRect/>
          </a:stretch>
        </p:blipFill>
        <p:spPr>
          <a:xfrm>
            <a:off x="0" y="0"/>
            <a:ext cx="12192000" cy="6858000"/>
          </a:xfrm>
          <a:prstGeom prst="rect">
            <a:avLst/>
          </a:prstGeom>
        </p:spPr>
      </p:pic>
      <p:cxnSp>
        <p:nvCxnSpPr>
          <p:cNvPr id="13" name="Straight Arrow Connector 12">
            <a:extLst>
              <a:ext uri="{FF2B5EF4-FFF2-40B4-BE49-F238E27FC236}">
                <a16:creationId xmlns:a16="http://schemas.microsoft.com/office/drawing/2014/main" id="{D58B2C7A-0247-4F0A-B444-00ED14F9412F}"/>
              </a:ext>
            </a:extLst>
          </p:cNvPr>
          <p:cNvCxnSpPr/>
          <p:nvPr/>
        </p:nvCxnSpPr>
        <p:spPr>
          <a:xfrm>
            <a:off x="2517913" y="3617843"/>
            <a:ext cx="1338470" cy="0"/>
          </a:xfrm>
          <a:prstGeom prst="straightConnector1">
            <a:avLst/>
          </a:prstGeom>
          <a:ln>
            <a:solidFill>
              <a:srgbClr val="F58959"/>
            </a:solidFill>
            <a:headEnd type="none" w="med" len="med"/>
            <a:tailEnd type="arrow" w="med" len="med"/>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848618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0A68565-47D2-4231-8466-F7FCD60D51EE}"/>
              </a:ext>
            </a:extLst>
          </p:cNvPr>
          <p:cNvPicPr>
            <a:picLocks noChangeAspect="1"/>
          </p:cNvPicPr>
          <p:nvPr/>
        </p:nvPicPr>
        <p:blipFill>
          <a:blip r:embed="rId2"/>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83157390-2E19-440F-B22F-F83BF7895D47}"/>
              </a:ext>
            </a:extLst>
          </p:cNvPr>
          <p:cNvPicPr>
            <a:picLocks noChangeAspect="1"/>
          </p:cNvPicPr>
          <p:nvPr/>
        </p:nvPicPr>
        <p:blipFill>
          <a:blip r:embed="rId3"/>
          <a:stretch>
            <a:fillRect/>
          </a:stretch>
        </p:blipFill>
        <p:spPr>
          <a:xfrm>
            <a:off x="1214013" y="1749286"/>
            <a:ext cx="7479413" cy="4961143"/>
          </a:xfrm>
          <a:prstGeom prst="rect">
            <a:avLst/>
          </a:prstGeom>
        </p:spPr>
      </p:pic>
      <p:sp>
        <p:nvSpPr>
          <p:cNvPr id="12" name="Subtitle 11">
            <a:extLst>
              <a:ext uri="{FF2B5EF4-FFF2-40B4-BE49-F238E27FC236}">
                <a16:creationId xmlns:a16="http://schemas.microsoft.com/office/drawing/2014/main" id="{1173BD5C-2927-4DE2-B1E6-FEB98A831C04}"/>
              </a:ext>
            </a:extLst>
          </p:cNvPr>
          <p:cNvSpPr>
            <a:spLocks noGrp="1"/>
          </p:cNvSpPr>
          <p:nvPr>
            <p:ph type="subTitle" idx="1"/>
          </p:nvPr>
        </p:nvSpPr>
        <p:spPr>
          <a:xfrm>
            <a:off x="7129669" y="6281937"/>
            <a:ext cx="4709576" cy="428492"/>
          </a:xfrm>
        </p:spPr>
        <p:txBody>
          <a:bodyPr>
            <a:normAutofit/>
          </a:bodyPr>
          <a:lstStyle/>
          <a:p>
            <a:r>
              <a:rPr lang="en-US" sz="220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SƠ ĐỒ PHÂN CẤP CHỨC NĂNG</a:t>
            </a:r>
          </a:p>
        </p:txBody>
      </p:sp>
    </p:spTree>
    <p:extLst>
      <p:ext uri="{BB962C8B-B14F-4D97-AF65-F5344CB8AC3E}">
        <p14:creationId xmlns:p14="http://schemas.microsoft.com/office/powerpoint/2010/main" val="18887263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E4E880-AC67-4F8D-9001-190E1AEF980C}"/>
              </a:ext>
            </a:extLst>
          </p:cNvPr>
          <p:cNvPicPr>
            <a:picLocks noChangeAspect="1"/>
          </p:cNvPicPr>
          <p:nvPr/>
        </p:nvPicPr>
        <p:blipFill>
          <a:blip r:embed="rId2"/>
          <a:stretch>
            <a:fillRect/>
          </a:stretch>
        </p:blipFill>
        <p:spPr>
          <a:xfrm>
            <a:off x="0" y="0"/>
            <a:ext cx="12192000" cy="6858000"/>
          </a:xfrm>
          <a:prstGeom prst="rect">
            <a:avLst/>
          </a:prstGeom>
        </p:spPr>
      </p:pic>
      <p:cxnSp>
        <p:nvCxnSpPr>
          <p:cNvPr id="13" name="Straight Arrow Connector 12">
            <a:extLst>
              <a:ext uri="{FF2B5EF4-FFF2-40B4-BE49-F238E27FC236}">
                <a16:creationId xmlns:a16="http://schemas.microsoft.com/office/drawing/2014/main" id="{D58B2C7A-0247-4F0A-B444-00ED14F9412F}"/>
              </a:ext>
            </a:extLst>
          </p:cNvPr>
          <p:cNvCxnSpPr/>
          <p:nvPr/>
        </p:nvCxnSpPr>
        <p:spPr>
          <a:xfrm>
            <a:off x="2517913" y="3617843"/>
            <a:ext cx="1338470" cy="0"/>
          </a:xfrm>
          <a:prstGeom prst="straightConnector1">
            <a:avLst/>
          </a:prstGeom>
          <a:ln>
            <a:solidFill>
              <a:srgbClr val="F58959"/>
            </a:solidFill>
            <a:headEnd type="none"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3" name="Straight Arrow Connector 2">
            <a:extLst>
              <a:ext uri="{FF2B5EF4-FFF2-40B4-BE49-F238E27FC236}">
                <a16:creationId xmlns:a16="http://schemas.microsoft.com/office/drawing/2014/main" id="{461CCB9C-5B06-4472-878D-32311002F5BA}"/>
              </a:ext>
            </a:extLst>
          </p:cNvPr>
          <p:cNvCxnSpPr>
            <a:cxnSpLocks/>
          </p:cNvCxnSpPr>
          <p:nvPr/>
        </p:nvCxnSpPr>
        <p:spPr>
          <a:xfrm>
            <a:off x="6486939" y="3617843"/>
            <a:ext cx="1338470" cy="0"/>
          </a:xfrm>
          <a:prstGeom prst="straightConnector1">
            <a:avLst/>
          </a:prstGeom>
          <a:ln>
            <a:solidFill>
              <a:srgbClr val="F58959"/>
            </a:solidFill>
            <a:headEnd type="none" w="med" len="med"/>
            <a:tailEnd type="arrow" w="med" len="med"/>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875903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00CEEB-E17A-420D-A321-E051602F358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27593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EB5B17-9187-432F-A677-49E754491E3D}"/>
              </a:ext>
            </a:extLst>
          </p:cNvPr>
          <p:cNvPicPr>
            <a:picLocks noChangeAspect="1"/>
          </p:cNvPicPr>
          <p:nvPr/>
        </p:nvPicPr>
        <p:blipFill>
          <a:blip r:embed="rId4"/>
          <a:stretch>
            <a:fillRect/>
          </a:stretch>
        </p:blipFill>
        <p:spPr>
          <a:xfrm>
            <a:off x="0" y="0"/>
            <a:ext cx="12192000" cy="6858000"/>
          </a:xfrm>
          <a:prstGeom prst="rect">
            <a:avLst/>
          </a:prstGeom>
        </p:spPr>
      </p:pic>
      <p:sp>
        <p:nvSpPr>
          <p:cNvPr id="3" name="Subtitle 11">
            <a:extLst>
              <a:ext uri="{FF2B5EF4-FFF2-40B4-BE49-F238E27FC236}">
                <a16:creationId xmlns:a16="http://schemas.microsoft.com/office/drawing/2014/main" id="{55704E66-229A-4B28-A922-D6CD76F4C114}"/>
              </a:ext>
            </a:extLst>
          </p:cNvPr>
          <p:cNvSpPr txBox="1">
            <a:spLocks/>
          </p:cNvSpPr>
          <p:nvPr/>
        </p:nvSpPr>
        <p:spPr>
          <a:xfrm>
            <a:off x="7580245" y="6427305"/>
            <a:ext cx="4020462" cy="417443"/>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GIAO DIỆN QUẢN LÝ ĐẶT HÀNG</a:t>
            </a:r>
          </a:p>
        </p:txBody>
      </p:sp>
      <p:pic>
        <p:nvPicPr>
          <p:cNvPr id="9" name="Video_2020-07-15_222954">
            <a:hlinkClick r:id="" action="ppaction://media"/>
            <a:extLst>
              <a:ext uri="{FF2B5EF4-FFF2-40B4-BE49-F238E27FC236}">
                <a16:creationId xmlns:a16="http://schemas.microsoft.com/office/drawing/2014/main" id="{6B85FF79-9916-4B78-A4A7-72701E8AE2AC}"/>
              </a:ext>
            </a:extLst>
          </p:cNvPr>
          <p:cNvPicPr>
            <a:picLocks noGrp="1" noChangeAspect="1"/>
          </p:cNvPicPr>
          <p:nvPr>
            <p:ph sz="quarter" idx="4"/>
            <a:videoFile r:link="rId2"/>
            <p:extLst>
              <p:ext uri="{DAA4B4D4-6D71-4841-9C94-3DE7FCFB9230}">
                <p14:media xmlns:p14="http://schemas.microsoft.com/office/powerpoint/2010/main" r:embed="rId1"/>
              </p:ext>
            </p:extLst>
          </p:nvPr>
        </p:nvPicPr>
        <p:blipFill>
          <a:blip r:embed="rId5"/>
          <a:stretch>
            <a:fillRect/>
          </a:stretch>
        </p:blipFill>
        <p:spPr>
          <a:xfrm>
            <a:off x="979764" y="1528762"/>
            <a:ext cx="10417106" cy="4792525"/>
          </a:xfrm>
        </p:spPr>
      </p:pic>
    </p:spTree>
    <p:extLst>
      <p:ext uri="{BB962C8B-B14F-4D97-AF65-F5344CB8AC3E}">
        <p14:creationId xmlns:p14="http://schemas.microsoft.com/office/powerpoint/2010/main" val="989073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23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EB5B17-9187-432F-A677-49E754491E3D}"/>
              </a:ext>
            </a:extLst>
          </p:cNvPr>
          <p:cNvPicPr>
            <a:picLocks noChangeAspect="1"/>
          </p:cNvPicPr>
          <p:nvPr/>
        </p:nvPicPr>
        <p:blipFill>
          <a:blip r:embed="rId4"/>
          <a:stretch>
            <a:fillRect/>
          </a:stretch>
        </p:blipFill>
        <p:spPr>
          <a:xfrm>
            <a:off x="0" y="0"/>
            <a:ext cx="12192000" cy="6858000"/>
          </a:xfrm>
          <a:prstGeom prst="rect">
            <a:avLst/>
          </a:prstGeom>
        </p:spPr>
      </p:pic>
      <p:sp>
        <p:nvSpPr>
          <p:cNvPr id="3" name="Subtitle 11">
            <a:extLst>
              <a:ext uri="{FF2B5EF4-FFF2-40B4-BE49-F238E27FC236}">
                <a16:creationId xmlns:a16="http://schemas.microsoft.com/office/drawing/2014/main" id="{55704E66-229A-4B28-A922-D6CD76F4C114}"/>
              </a:ext>
            </a:extLst>
          </p:cNvPr>
          <p:cNvSpPr txBox="1">
            <a:spLocks/>
          </p:cNvSpPr>
          <p:nvPr/>
        </p:nvSpPr>
        <p:spPr>
          <a:xfrm>
            <a:off x="4857750" y="6419850"/>
            <a:ext cx="6742957" cy="424898"/>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GIAO DIỆN ĐẶT HÀNG THANH TOÁN BẰNG VÍ MOMO</a:t>
            </a:r>
          </a:p>
        </p:txBody>
      </p:sp>
      <p:pic>
        <p:nvPicPr>
          <p:cNvPr id="6" name="DatHang_ThanhToanViMomo">
            <a:hlinkClick r:id="" action="ppaction://media"/>
            <a:extLst>
              <a:ext uri="{FF2B5EF4-FFF2-40B4-BE49-F238E27FC236}">
                <a16:creationId xmlns:a16="http://schemas.microsoft.com/office/drawing/2014/main" id="{4AD1365E-1319-4689-A3BD-D20C45292DA3}"/>
              </a:ext>
            </a:extLst>
          </p:cNvPr>
          <p:cNvPicPr>
            <a:picLocks noGrp="1" noChangeAspect="1"/>
          </p:cNvPicPr>
          <p:nvPr>
            <p:ph sz="quarter" idx="4"/>
            <a:videoFile r:link="rId2"/>
            <p:extLst>
              <p:ext uri="{DAA4B4D4-6D71-4841-9C94-3DE7FCFB9230}">
                <p14:media xmlns:p14="http://schemas.microsoft.com/office/powerpoint/2010/main" r:embed="rId1"/>
              </p:ext>
            </p:extLst>
          </p:nvPr>
        </p:nvPicPr>
        <p:blipFill>
          <a:blip r:embed="rId5"/>
          <a:stretch>
            <a:fillRect/>
          </a:stretch>
        </p:blipFill>
        <p:spPr>
          <a:xfrm>
            <a:off x="1068388" y="1544555"/>
            <a:ext cx="10337194" cy="4875295"/>
          </a:xfrm>
        </p:spPr>
      </p:pic>
    </p:spTree>
    <p:extLst>
      <p:ext uri="{BB962C8B-B14F-4D97-AF65-F5344CB8AC3E}">
        <p14:creationId xmlns:p14="http://schemas.microsoft.com/office/powerpoint/2010/main" val="1027147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73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EB5B17-9187-432F-A677-49E754491E3D}"/>
              </a:ext>
            </a:extLst>
          </p:cNvPr>
          <p:cNvPicPr>
            <a:picLocks noChangeAspect="1"/>
          </p:cNvPicPr>
          <p:nvPr/>
        </p:nvPicPr>
        <p:blipFill>
          <a:blip r:embed="rId4"/>
          <a:stretch>
            <a:fillRect/>
          </a:stretch>
        </p:blipFill>
        <p:spPr>
          <a:xfrm>
            <a:off x="0" y="0"/>
            <a:ext cx="12192000" cy="6858000"/>
          </a:xfrm>
          <a:prstGeom prst="rect">
            <a:avLst/>
          </a:prstGeom>
        </p:spPr>
      </p:pic>
      <p:sp>
        <p:nvSpPr>
          <p:cNvPr id="3" name="Subtitle 11">
            <a:extLst>
              <a:ext uri="{FF2B5EF4-FFF2-40B4-BE49-F238E27FC236}">
                <a16:creationId xmlns:a16="http://schemas.microsoft.com/office/drawing/2014/main" id="{55704E66-229A-4B28-A922-D6CD76F4C114}"/>
              </a:ext>
            </a:extLst>
          </p:cNvPr>
          <p:cNvSpPr txBox="1">
            <a:spLocks/>
          </p:cNvSpPr>
          <p:nvPr/>
        </p:nvSpPr>
        <p:spPr>
          <a:xfrm>
            <a:off x="6969158" y="6450316"/>
            <a:ext cx="4418029" cy="417443"/>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GIAO DIỆN KHÁCH HÀNG HỦY ĐƠN</a:t>
            </a:r>
          </a:p>
        </p:txBody>
      </p:sp>
      <p:pic>
        <p:nvPicPr>
          <p:cNvPr id="6" name="cancel_order">
            <a:hlinkClick r:id="" action="ppaction://media"/>
            <a:extLst>
              <a:ext uri="{FF2B5EF4-FFF2-40B4-BE49-F238E27FC236}">
                <a16:creationId xmlns:a16="http://schemas.microsoft.com/office/drawing/2014/main" id="{DDC248E4-FD4E-4E66-9C6A-6C011F160DCC}"/>
              </a:ext>
            </a:extLst>
          </p:cNvPr>
          <p:cNvPicPr>
            <a:picLocks noGrp="1" noChangeAspect="1"/>
          </p:cNvPicPr>
          <p:nvPr>
            <p:ph sz="quarter" idx="4"/>
            <a:videoFile r:link="rId2"/>
            <p:extLst>
              <p:ext uri="{DAA4B4D4-6D71-4841-9C94-3DE7FCFB9230}">
                <p14:media xmlns:p14="http://schemas.microsoft.com/office/powerpoint/2010/main" r:embed="rId1"/>
              </p:ext>
            </p:extLst>
          </p:nvPr>
        </p:nvPicPr>
        <p:blipFill>
          <a:blip r:embed="rId5"/>
          <a:stretch>
            <a:fillRect/>
          </a:stretch>
        </p:blipFill>
        <p:spPr>
          <a:xfrm>
            <a:off x="1112286" y="1554990"/>
            <a:ext cx="10125557" cy="4882073"/>
          </a:xfrm>
        </p:spPr>
      </p:pic>
    </p:spTree>
    <p:extLst>
      <p:ext uri="{BB962C8B-B14F-4D97-AF65-F5344CB8AC3E}">
        <p14:creationId xmlns:p14="http://schemas.microsoft.com/office/powerpoint/2010/main" val="327057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47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EB5B17-9187-432F-A677-49E754491E3D}"/>
              </a:ext>
            </a:extLst>
          </p:cNvPr>
          <p:cNvPicPr>
            <a:picLocks noChangeAspect="1"/>
          </p:cNvPicPr>
          <p:nvPr/>
        </p:nvPicPr>
        <p:blipFill>
          <a:blip r:embed="rId4"/>
          <a:stretch>
            <a:fillRect/>
          </a:stretch>
        </p:blipFill>
        <p:spPr>
          <a:xfrm>
            <a:off x="0" y="0"/>
            <a:ext cx="12192000" cy="6858000"/>
          </a:xfrm>
          <a:prstGeom prst="rect">
            <a:avLst/>
          </a:prstGeom>
        </p:spPr>
      </p:pic>
      <p:sp>
        <p:nvSpPr>
          <p:cNvPr id="3" name="Subtitle 11">
            <a:extLst>
              <a:ext uri="{FF2B5EF4-FFF2-40B4-BE49-F238E27FC236}">
                <a16:creationId xmlns:a16="http://schemas.microsoft.com/office/drawing/2014/main" id="{55704E66-229A-4B28-A922-D6CD76F4C114}"/>
              </a:ext>
            </a:extLst>
          </p:cNvPr>
          <p:cNvSpPr txBox="1">
            <a:spLocks/>
          </p:cNvSpPr>
          <p:nvPr/>
        </p:nvSpPr>
        <p:spPr>
          <a:xfrm>
            <a:off x="5372100" y="6476999"/>
            <a:ext cx="6872337" cy="381001"/>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GIAO DIỆN KHÁCH HÀNG TÌM KIẾM BẰNG GIỌNG NÓI</a:t>
            </a:r>
          </a:p>
        </p:txBody>
      </p:sp>
      <p:pic>
        <p:nvPicPr>
          <p:cNvPr id="7" name="tim_kiem_bang_giong_noi">
            <a:hlinkClick r:id="" action="ppaction://media"/>
            <a:extLst>
              <a:ext uri="{FF2B5EF4-FFF2-40B4-BE49-F238E27FC236}">
                <a16:creationId xmlns:a16="http://schemas.microsoft.com/office/drawing/2014/main" id="{7382C0BF-AEB0-46BD-8235-C76D9366DC89}"/>
              </a:ext>
            </a:extLst>
          </p:cNvPr>
          <p:cNvPicPr>
            <a:picLocks noGrp="1" noChangeAspect="1"/>
          </p:cNvPicPr>
          <p:nvPr>
            <p:ph sz="quarter" idx="4"/>
            <a:videoFile r:link="rId2"/>
            <p:extLst>
              <p:ext uri="{DAA4B4D4-6D71-4841-9C94-3DE7FCFB9230}">
                <p14:media xmlns:p14="http://schemas.microsoft.com/office/powerpoint/2010/main" r:embed="rId1"/>
              </p:ext>
            </p:extLst>
          </p:nvPr>
        </p:nvPicPr>
        <p:blipFill>
          <a:blip r:embed="rId5"/>
          <a:stretch>
            <a:fillRect/>
          </a:stretch>
        </p:blipFill>
        <p:spPr>
          <a:xfrm>
            <a:off x="1185863" y="1535112"/>
            <a:ext cx="10548937" cy="4904043"/>
          </a:xfrm>
        </p:spPr>
      </p:pic>
    </p:spTree>
    <p:extLst>
      <p:ext uri="{BB962C8B-B14F-4D97-AF65-F5344CB8AC3E}">
        <p14:creationId xmlns:p14="http://schemas.microsoft.com/office/powerpoint/2010/main" val="1486833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83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EB5B17-9187-432F-A677-49E754491E3D}"/>
              </a:ext>
            </a:extLst>
          </p:cNvPr>
          <p:cNvPicPr>
            <a:picLocks noChangeAspect="1"/>
          </p:cNvPicPr>
          <p:nvPr/>
        </p:nvPicPr>
        <p:blipFill>
          <a:blip r:embed="rId4"/>
          <a:stretch>
            <a:fillRect/>
          </a:stretch>
        </p:blipFill>
        <p:spPr>
          <a:xfrm>
            <a:off x="0" y="0"/>
            <a:ext cx="12192000" cy="6858000"/>
          </a:xfrm>
          <a:prstGeom prst="rect">
            <a:avLst/>
          </a:prstGeom>
        </p:spPr>
      </p:pic>
      <p:sp>
        <p:nvSpPr>
          <p:cNvPr id="3" name="Subtitle 11">
            <a:extLst>
              <a:ext uri="{FF2B5EF4-FFF2-40B4-BE49-F238E27FC236}">
                <a16:creationId xmlns:a16="http://schemas.microsoft.com/office/drawing/2014/main" id="{55704E66-229A-4B28-A922-D6CD76F4C114}"/>
              </a:ext>
            </a:extLst>
          </p:cNvPr>
          <p:cNvSpPr txBox="1">
            <a:spLocks/>
          </p:cNvSpPr>
          <p:nvPr/>
        </p:nvSpPr>
        <p:spPr>
          <a:xfrm>
            <a:off x="5393635" y="6467058"/>
            <a:ext cx="6056243" cy="424071"/>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GIAO DIỆN QUẢN LÝ XÁC NHẬN/ HỦY ĐƠN HÀNG</a:t>
            </a:r>
          </a:p>
        </p:txBody>
      </p:sp>
      <p:pic>
        <p:nvPicPr>
          <p:cNvPr id="6" name="CuaHangXacNhan_HuyDon">
            <a:hlinkClick r:id="" action="ppaction://media"/>
            <a:extLst>
              <a:ext uri="{FF2B5EF4-FFF2-40B4-BE49-F238E27FC236}">
                <a16:creationId xmlns:a16="http://schemas.microsoft.com/office/drawing/2014/main" id="{60BC3360-B4A6-4423-A4B8-A5B6CB42CCD9}"/>
              </a:ext>
            </a:extLst>
          </p:cNvPr>
          <p:cNvPicPr>
            <a:picLocks noGrp="1" noChangeAspect="1"/>
          </p:cNvPicPr>
          <p:nvPr>
            <p:ph sz="quarter" idx="4"/>
            <a:videoFile r:link="rId2"/>
            <p:extLst>
              <p:ext uri="{DAA4B4D4-6D71-4841-9C94-3DE7FCFB9230}">
                <p14:media xmlns:p14="http://schemas.microsoft.com/office/powerpoint/2010/main" r:embed="rId1"/>
              </p:ext>
            </p:extLst>
          </p:nvPr>
        </p:nvPicPr>
        <p:blipFill>
          <a:blip r:embed="rId5"/>
          <a:stretch>
            <a:fillRect/>
          </a:stretch>
        </p:blipFill>
        <p:spPr>
          <a:xfrm>
            <a:off x="993015" y="1569080"/>
            <a:ext cx="10297837" cy="4864849"/>
          </a:xfrm>
        </p:spPr>
      </p:pic>
    </p:spTree>
    <p:extLst>
      <p:ext uri="{BB962C8B-B14F-4D97-AF65-F5344CB8AC3E}">
        <p14:creationId xmlns:p14="http://schemas.microsoft.com/office/powerpoint/2010/main" val="72168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11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EB5B17-9187-432F-A677-49E754491E3D}"/>
              </a:ext>
            </a:extLst>
          </p:cNvPr>
          <p:cNvPicPr>
            <a:picLocks noChangeAspect="1"/>
          </p:cNvPicPr>
          <p:nvPr/>
        </p:nvPicPr>
        <p:blipFill>
          <a:blip r:embed="rId4"/>
          <a:stretch>
            <a:fillRect/>
          </a:stretch>
        </p:blipFill>
        <p:spPr>
          <a:xfrm>
            <a:off x="0" y="0"/>
            <a:ext cx="12192000" cy="6858000"/>
          </a:xfrm>
          <a:prstGeom prst="rect">
            <a:avLst/>
          </a:prstGeom>
        </p:spPr>
      </p:pic>
      <p:sp>
        <p:nvSpPr>
          <p:cNvPr id="3" name="Subtitle 11">
            <a:extLst>
              <a:ext uri="{FF2B5EF4-FFF2-40B4-BE49-F238E27FC236}">
                <a16:creationId xmlns:a16="http://schemas.microsoft.com/office/drawing/2014/main" id="{55704E66-229A-4B28-A922-D6CD76F4C114}"/>
              </a:ext>
            </a:extLst>
          </p:cNvPr>
          <p:cNvSpPr txBox="1">
            <a:spLocks/>
          </p:cNvSpPr>
          <p:nvPr/>
        </p:nvSpPr>
        <p:spPr>
          <a:xfrm>
            <a:off x="3009901" y="6467059"/>
            <a:ext cx="8973378" cy="390942"/>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GIAO DIỆN CẬP NHẬT TRẠNG THÁI MÓN ĂN ỨNG DỤNG THỜI GIAN THỰC</a:t>
            </a:r>
          </a:p>
        </p:txBody>
      </p:sp>
      <p:pic>
        <p:nvPicPr>
          <p:cNvPr id="7" name="Realtime_Trang_Thai_Mon_An">
            <a:hlinkClick r:id="" action="ppaction://media"/>
            <a:extLst>
              <a:ext uri="{FF2B5EF4-FFF2-40B4-BE49-F238E27FC236}">
                <a16:creationId xmlns:a16="http://schemas.microsoft.com/office/drawing/2014/main" id="{403A5916-8970-4A67-8173-83F448E7C612}"/>
              </a:ext>
            </a:extLst>
          </p:cNvPr>
          <p:cNvPicPr>
            <a:picLocks noGrp="1" noChangeAspect="1"/>
          </p:cNvPicPr>
          <p:nvPr>
            <p:ph sz="quarter" idx="4"/>
            <a:videoFile r:link="rId2"/>
            <p:extLst>
              <p:ext uri="{DAA4B4D4-6D71-4841-9C94-3DE7FCFB9230}">
                <p14:media xmlns:p14="http://schemas.microsoft.com/office/powerpoint/2010/main" r:embed="rId1"/>
              </p:ext>
            </p:extLst>
          </p:nvPr>
        </p:nvPicPr>
        <p:blipFill>
          <a:blip r:embed="rId5"/>
          <a:stretch>
            <a:fillRect/>
          </a:stretch>
        </p:blipFill>
        <p:spPr>
          <a:xfrm>
            <a:off x="1220788" y="1611313"/>
            <a:ext cx="10571162" cy="4852262"/>
          </a:xfrm>
        </p:spPr>
      </p:pic>
    </p:spTree>
    <p:extLst>
      <p:ext uri="{BB962C8B-B14F-4D97-AF65-F5344CB8AC3E}">
        <p14:creationId xmlns:p14="http://schemas.microsoft.com/office/powerpoint/2010/main" val="926884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20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EB5B17-9187-432F-A677-49E754491E3D}"/>
              </a:ext>
            </a:extLst>
          </p:cNvPr>
          <p:cNvPicPr>
            <a:picLocks noChangeAspect="1"/>
          </p:cNvPicPr>
          <p:nvPr/>
        </p:nvPicPr>
        <p:blipFill>
          <a:blip r:embed="rId4"/>
          <a:stretch>
            <a:fillRect/>
          </a:stretch>
        </p:blipFill>
        <p:spPr>
          <a:xfrm>
            <a:off x="0" y="0"/>
            <a:ext cx="12192000" cy="6858000"/>
          </a:xfrm>
          <a:prstGeom prst="rect">
            <a:avLst/>
          </a:prstGeom>
        </p:spPr>
      </p:pic>
      <p:sp>
        <p:nvSpPr>
          <p:cNvPr id="3" name="Subtitle 11">
            <a:extLst>
              <a:ext uri="{FF2B5EF4-FFF2-40B4-BE49-F238E27FC236}">
                <a16:creationId xmlns:a16="http://schemas.microsoft.com/office/drawing/2014/main" id="{55704E66-229A-4B28-A922-D6CD76F4C114}"/>
              </a:ext>
            </a:extLst>
          </p:cNvPr>
          <p:cNvSpPr txBox="1">
            <a:spLocks/>
          </p:cNvSpPr>
          <p:nvPr/>
        </p:nvSpPr>
        <p:spPr>
          <a:xfrm>
            <a:off x="6308035" y="6467058"/>
            <a:ext cx="5141843" cy="424071"/>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GIAO DIỆN QUẢN LÝ ĐĂNG KÝ CỬA HÀNG</a:t>
            </a:r>
          </a:p>
        </p:txBody>
      </p:sp>
      <p:pic>
        <p:nvPicPr>
          <p:cNvPr id="7" name="QuanLy_DangKyCuaHang">
            <a:hlinkClick r:id="" action="ppaction://media"/>
            <a:extLst>
              <a:ext uri="{FF2B5EF4-FFF2-40B4-BE49-F238E27FC236}">
                <a16:creationId xmlns:a16="http://schemas.microsoft.com/office/drawing/2014/main" id="{90810F0D-F8A8-4EE7-B1C7-2C3BB1CC82B9}"/>
              </a:ext>
            </a:extLst>
          </p:cNvPr>
          <p:cNvPicPr>
            <a:picLocks noGrp="1" noChangeAspect="1"/>
          </p:cNvPicPr>
          <p:nvPr>
            <p:ph sz="quarter" idx="4"/>
            <a:videoFile r:link="rId2"/>
            <p:extLst>
              <p:ext uri="{DAA4B4D4-6D71-4841-9C94-3DE7FCFB9230}">
                <p14:media xmlns:p14="http://schemas.microsoft.com/office/powerpoint/2010/main" r:embed="rId1"/>
              </p:ext>
            </p:extLst>
          </p:nvPr>
        </p:nvPicPr>
        <p:blipFill>
          <a:blip r:embed="rId5"/>
          <a:stretch>
            <a:fillRect/>
          </a:stretch>
        </p:blipFill>
        <p:spPr>
          <a:xfrm>
            <a:off x="1006268" y="1564239"/>
            <a:ext cx="10297836" cy="4820304"/>
          </a:xfrm>
        </p:spPr>
      </p:pic>
    </p:spTree>
    <p:extLst>
      <p:ext uri="{BB962C8B-B14F-4D97-AF65-F5344CB8AC3E}">
        <p14:creationId xmlns:p14="http://schemas.microsoft.com/office/powerpoint/2010/main" val="2285764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953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EB5B17-9187-432F-A677-49E754491E3D}"/>
              </a:ext>
            </a:extLst>
          </p:cNvPr>
          <p:cNvPicPr>
            <a:picLocks noChangeAspect="1"/>
          </p:cNvPicPr>
          <p:nvPr/>
        </p:nvPicPr>
        <p:blipFill>
          <a:blip r:embed="rId4"/>
          <a:stretch>
            <a:fillRect/>
          </a:stretch>
        </p:blipFill>
        <p:spPr>
          <a:xfrm>
            <a:off x="0" y="0"/>
            <a:ext cx="12192000" cy="6858000"/>
          </a:xfrm>
          <a:prstGeom prst="rect">
            <a:avLst/>
          </a:prstGeom>
        </p:spPr>
      </p:pic>
      <p:sp>
        <p:nvSpPr>
          <p:cNvPr id="3" name="Subtitle 11">
            <a:extLst>
              <a:ext uri="{FF2B5EF4-FFF2-40B4-BE49-F238E27FC236}">
                <a16:creationId xmlns:a16="http://schemas.microsoft.com/office/drawing/2014/main" id="{55704E66-229A-4B28-A922-D6CD76F4C114}"/>
              </a:ext>
            </a:extLst>
          </p:cNvPr>
          <p:cNvSpPr txBox="1">
            <a:spLocks/>
          </p:cNvSpPr>
          <p:nvPr/>
        </p:nvSpPr>
        <p:spPr>
          <a:xfrm>
            <a:off x="6811617" y="6467058"/>
            <a:ext cx="4638261" cy="424071"/>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GIAO DIỆN THÔNG BÁO KHUYẾN MÃI</a:t>
            </a:r>
          </a:p>
        </p:txBody>
      </p:sp>
      <p:pic>
        <p:nvPicPr>
          <p:cNvPr id="6" name="ThongBaoKhuyenMai">
            <a:hlinkClick r:id="" action="ppaction://media"/>
            <a:extLst>
              <a:ext uri="{FF2B5EF4-FFF2-40B4-BE49-F238E27FC236}">
                <a16:creationId xmlns:a16="http://schemas.microsoft.com/office/drawing/2014/main" id="{8CBD0698-37AE-4266-BC42-2A0A24198B6C}"/>
              </a:ext>
            </a:extLst>
          </p:cNvPr>
          <p:cNvPicPr>
            <a:picLocks noGrp="1" noChangeAspect="1"/>
          </p:cNvPicPr>
          <p:nvPr>
            <p:ph sz="quarter" idx="4"/>
            <a:videoFile r:link="rId2"/>
            <p:extLst>
              <p:ext uri="{DAA4B4D4-6D71-4841-9C94-3DE7FCFB9230}">
                <p14:media xmlns:p14="http://schemas.microsoft.com/office/powerpoint/2010/main" r:embed="rId1"/>
              </p:ext>
            </p:extLst>
          </p:nvPr>
        </p:nvPicPr>
        <p:blipFill>
          <a:blip r:embed="rId5"/>
          <a:stretch>
            <a:fillRect/>
          </a:stretch>
        </p:blipFill>
        <p:spPr>
          <a:xfrm>
            <a:off x="1072529" y="1552023"/>
            <a:ext cx="10274207" cy="4881906"/>
          </a:xfrm>
        </p:spPr>
      </p:pic>
    </p:spTree>
    <p:extLst>
      <p:ext uri="{BB962C8B-B14F-4D97-AF65-F5344CB8AC3E}">
        <p14:creationId xmlns:p14="http://schemas.microsoft.com/office/powerpoint/2010/main" val="2567952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1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ình ảnh cảm ơn: nhã nhặn, dễ thương, chân thành nhất">
            <a:extLst>
              <a:ext uri="{FF2B5EF4-FFF2-40B4-BE49-F238E27FC236}">
                <a16:creationId xmlns:a16="http://schemas.microsoft.com/office/drawing/2014/main" id="{D9CAFC9D-E901-466A-A937-5DB83846FE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354" y="1094422"/>
            <a:ext cx="8489374" cy="4669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804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10BE68-2246-4F26-BD41-E517537C32C0}"/>
              </a:ext>
            </a:extLst>
          </p:cNvPr>
          <p:cNvPicPr>
            <a:picLocks noChangeAspect="1"/>
          </p:cNvPicPr>
          <p:nvPr/>
        </p:nvPicPr>
        <p:blipFill>
          <a:blip r:embed="rId2"/>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C10DD7E9-4986-4E92-AA03-58EEB77AB13F}"/>
              </a:ext>
            </a:extLst>
          </p:cNvPr>
          <p:cNvPicPr>
            <a:picLocks noChangeAspect="1"/>
          </p:cNvPicPr>
          <p:nvPr/>
        </p:nvPicPr>
        <p:blipFill>
          <a:blip r:embed="rId3"/>
          <a:stretch>
            <a:fillRect/>
          </a:stretch>
        </p:blipFill>
        <p:spPr>
          <a:xfrm>
            <a:off x="11277905" y="2451652"/>
            <a:ext cx="473460" cy="473460"/>
          </a:xfrm>
          <a:prstGeom prst="rect">
            <a:avLst/>
          </a:prstGeom>
        </p:spPr>
      </p:pic>
    </p:spTree>
    <p:extLst>
      <p:ext uri="{BB962C8B-B14F-4D97-AF65-F5344CB8AC3E}">
        <p14:creationId xmlns:p14="http://schemas.microsoft.com/office/powerpoint/2010/main" val="825013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998471-B42C-47FB-A4DB-1D2FF651D4A5}"/>
              </a:ext>
            </a:extLst>
          </p:cNvPr>
          <p:cNvPicPr>
            <a:picLocks noChangeAspect="1"/>
          </p:cNvPicPr>
          <p:nvPr/>
        </p:nvPicPr>
        <p:blipFill>
          <a:blip r:embed="rId3"/>
          <a:stretch>
            <a:fillRect/>
          </a:stretch>
        </p:blipFill>
        <p:spPr>
          <a:xfrm>
            <a:off x="0" y="0"/>
            <a:ext cx="12192000" cy="6858000"/>
          </a:xfrm>
          <a:prstGeom prst="rect">
            <a:avLst/>
          </a:prstGeom>
        </p:spPr>
      </p:pic>
      <p:sp>
        <p:nvSpPr>
          <p:cNvPr id="2" name="Subtitle 11">
            <a:extLst>
              <a:ext uri="{FF2B5EF4-FFF2-40B4-BE49-F238E27FC236}">
                <a16:creationId xmlns:a16="http://schemas.microsoft.com/office/drawing/2014/main" id="{619E348D-B111-4234-ACDB-C87AF0D922BA}"/>
              </a:ext>
            </a:extLst>
          </p:cNvPr>
          <p:cNvSpPr txBox="1">
            <a:spLocks/>
          </p:cNvSpPr>
          <p:nvPr/>
        </p:nvSpPr>
        <p:spPr>
          <a:xfrm>
            <a:off x="3162131" y="4068892"/>
            <a:ext cx="7609499" cy="93745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just">
              <a:lnSpc>
                <a:spcPct val="150000"/>
              </a:lnSpc>
              <a:spcBef>
                <a:spcPts val="0"/>
              </a:spcBef>
              <a:spcAft>
                <a:spcPts val="800"/>
              </a:spcAft>
              <a:buSzPts val="1500"/>
            </a:pPr>
            <a:r>
              <a:rPr lang="en-US" b="0" i="0" dirty="0" err="1">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Tăng</a:t>
            </a:r>
            <a:r>
              <a:rPr lang="en-US"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en-US" b="0" i="0" dirty="0" err="1">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tốc</a:t>
            </a:r>
            <a:r>
              <a:rPr lang="en-US"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en-US" b="0" i="0" dirty="0" err="1">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độ</a:t>
            </a:r>
            <a:r>
              <a:rPr lang="en-US"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en-US" b="0" i="0" dirty="0" err="1">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truy</a:t>
            </a:r>
            <a:r>
              <a:rPr lang="en-US"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en-US" b="0" i="0" dirty="0" err="1">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xuất</a:t>
            </a:r>
            <a:r>
              <a:rPr lang="en-US"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en-US" b="0" i="0" dirty="0" err="1">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dữ</a:t>
            </a:r>
            <a:r>
              <a:rPr lang="en-US"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en-US" b="0" i="0" dirty="0" err="1">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liệu</a:t>
            </a:r>
            <a:r>
              <a:rPr lang="en-US"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en-US" b="0" i="0" dirty="0" err="1">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phù</a:t>
            </a:r>
            <a:r>
              <a:rPr lang="en-US"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en-US" b="0" i="0" dirty="0" err="1">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hợp</a:t>
            </a:r>
            <a:r>
              <a:rPr lang="en-US"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en-US" b="0" i="0" dirty="0" err="1">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cho</a:t>
            </a:r>
            <a:r>
              <a:rPr lang="en-US"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en-US" b="0" i="0" dirty="0" err="1">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các</a:t>
            </a:r>
            <a:r>
              <a:rPr lang="en-US"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en-US" b="0" i="0" dirty="0" err="1">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ứng</a:t>
            </a:r>
            <a:r>
              <a:rPr lang="en-US"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en-US" b="0" i="0" dirty="0" err="1">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dụng</a:t>
            </a:r>
            <a:r>
              <a:rPr lang="en-US"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en-US" b="0" i="0" dirty="0" err="1">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cần</a:t>
            </a:r>
            <a:r>
              <a:rPr lang="en-US"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en-US" b="0" i="0" dirty="0" err="1">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tốc</a:t>
            </a:r>
            <a:r>
              <a:rPr lang="en-US"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en-US" b="0" i="0" dirty="0" err="1">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độ</a:t>
            </a:r>
            <a:r>
              <a:rPr lang="en-US"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en-US" b="0" i="0" dirty="0" err="1">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phản</a:t>
            </a:r>
            <a:r>
              <a:rPr lang="en-US"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en-US" b="0" i="0" dirty="0" err="1">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hồi</a:t>
            </a:r>
            <a:r>
              <a:rPr lang="en-US"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en-US" b="0" i="0" dirty="0" err="1">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nhanh</a:t>
            </a:r>
            <a:endParaRPr lang="en-US" sz="180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3" name="Subtitle 11">
            <a:extLst>
              <a:ext uri="{FF2B5EF4-FFF2-40B4-BE49-F238E27FC236}">
                <a16:creationId xmlns:a16="http://schemas.microsoft.com/office/drawing/2014/main" id="{91043F84-EB91-403E-82A3-D2C1DD45310D}"/>
              </a:ext>
            </a:extLst>
          </p:cNvPr>
          <p:cNvSpPr txBox="1">
            <a:spLocks/>
          </p:cNvSpPr>
          <p:nvPr/>
        </p:nvSpPr>
        <p:spPr>
          <a:xfrm>
            <a:off x="503583" y="2432056"/>
            <a:ext cx="4534213" cy="57632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nSpc>
                <a:spcPct val="150000"/>
              </a:lnSpc>
              <a:spcBef>
                <a:spcPts val="0"/>
              </a:spcBef>
              <a:spcAft>
                <a:spcPts val="800"/>
              </a:spcAft>
              <a:buSzPts val="1500"/>
              <a:buNone/>
            </a:pPr>
            <a:endParaRPr lang="en-US" sz="1800" dirty="0">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1026" name="Picture 2">
            <a:extLst>
              <a:ext uri="{FF2B5EF4-FFF2-40B4-BE49-F238E27FC236}">
                <a16:creationId xmlns:a16="http://schemas.microsoft.com/office/drawing/2014/main" id="{96D1D19E-A0A7-4F9C-B225-CEE89A316F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583" y="3867015"/>
            <a:ext cx="1792357" cy="597452"/>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11">
            <a:extLst>
              <a:ext uri="{FF2B5EF4-FFF2-40B4-BE49-F238E27FC236}">
                <a16:creationId xmlns:a16="http://schemas.microsoft.com/office/drawing/2014/main" id="{F403F494-22D0-4712-8052-B0BEF5B33028}"/>
              </a:ext>
            </a:extLst>
          </p:cNvPr>
          <p:cNvSpPr txBox="1">
            <a:spLocks/>
          </p:cNvSpPr>
          <p:nvPr/>
        </p:nvSpPr>
        <p:spPr>
          <a:xfrm>
            <a:off x="3162131" y="5107830"/>
            <a:ext cx="7609499" cy="93745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just">
              <a:lnSpc>
                <a:spcPct val="150000"/>
              </a:lnSpc>
              <a:spcBef>
                <a:spcPts val="0"/>
              </a:spcBef>
              <a:spcAft>
                <a:spcPts val="800"/>
              </a:spcAft>
              <a:buSzPts val="1500"/>
            </a:pPr>
            <a:r>
              <a:rPr lang="en-US"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M</a:t>
            </a:r>
            <a:r>
              <a:rPr lang="vi-VN"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ở </a:t>
            </a:r>
            <a:r>
              <a:rPr lang="en-US"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a:t>
            </a:r>
            <a:r>
              <a:rPr lang="vi-VN"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ộng theo chiều ngang (scale out) phương pháp tăng cường khả năng lưu trữ và xử lý là dùng nhiều máy tính phân</a:t>
            </a:r>
            <a:r>
              <a:rPr lang="en-US"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en-US" b="0" i="0" dirty="0" err="1">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tán</a:t>
            </a:r>
            <a:endParaRPr lang="en-US" sz="180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9" name="Subtitle 11">
            <a:extLst>
              <a:ext uri="{FF2B5EF4-FFF2-40B4-BE49-F238E27FC236}">
                <a16:creationId xmlns:a16="http://schemas.microsoft.com/office/drawing/2014/main" id="{BC9EB9CF-3D1F-49D5-90C6-94B66DC576E9}"/>
              </a:ext>
            </a:extLst>
          </p:cNvPr>
          <p:cNvSpPr txBox="1">
            <a:spLocks/>
          </p:cNvSpPr>
          <p:nvPr/>
        </p:nvSpPr>
        <p:spPr>
          <a:xfrm>
            <a:off x="3162131" y="6146768"/>
            <a:ext cx="7609499" cy="93745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just">
              <a:lnSpc>
                <a:spcPct val="150000"/>
              </a:lnSpc>
              <a:spcBef>
                <a:spcPts val="0"/>
              </a:spcBef>
              <a:spcAft>
                <a:spcPts val="800"/>
              </a:spcAft>
              <a:buSzPts val="1500"/>
            </a:pPr>
            <a:r>
              <a:rPr lang="en-US" b="0" i="0" dirty="0" err="1">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Mở</a:t>
            </a:r>
            <a:r>
              <a:rPr lang="en-US"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vi-VN"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rộng theo chiều dọc (scale up) tăng cấu hình server.</a:t>
            </a:r>
            <a:endParaRPr lang="en-US" sz="180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4" name="Subtitle 11">
            <a:extLst>
              <a:ext uri="{FF2B5EF4-FFF2-40B4-BE49-F238E27FC236}">
                <a16:creationId xmlns:a16="http://schemas.microsoft.com/office/drawing/2014/main" id="{02F74B7E-067E-4C09-B042-96EF029344D4}"/>
              </a:ext>
            </a:extLst>
          </p:cNvPr>
          <p:cNvSpPr txBox="1">
            <a:spLocks/>
          </p:cNvSpPr>
          <p:nvPr/>
        </p:nvSpPr>
        <p:spPr>
          <a:xfrm>
            <a:off x="3162131" y="2376928"/>
            <a:ext cx="7609499" cy="93745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solidFill>
                  <a:schemeClr val="bg2">
                    <a:lumMod val="25000"/>
                  </a:schemeClr>
                </a:solidFill>
                <a:latin typeface="Open Sans" panose="020B0606030504020204" pitchFamily="34" charset="0"/>
              </a:rPr>
              <a:t>C</a:t>
            </a:r>
            <a:r>
              <a:rPr lang="vi-VN" dirty="0">
                <a:solidFill>
                  <a:schemeClr val="bg2">
                    <a:lumMod val="25000"/>
                  </a:schemeClr>
                </a:solidFill>
                <a:effectLst/>
                <a:latin typeface="Open Sans" panose="020B0606030504020204" pitchFamily="34" charset="0"/>
              </a:rPr>
              <a:t>ơ sở dữ liệu mã nguồn mở NoSQL hỗ trợ đa nền tảng được thiết kế theo hướng đối tượng</a:t>
            </a:r>
            <a:endParaRPr lang="en-US" dirty="0">
              <a:solidFill>
                <a:schemeClr val="bg2">
                  <a:lumMod val="25000"/>
                </a:schemeClr>
              </a:solidFill>
              <a:latin typeface="Onyx" panose="04050602080702020203" pitchFamily="82" charset="0"/>
            </a:endParaRPr>
          </a:p>
        </p:txBody>
      </p:sp>
      <p:sp>
        <p:nvSpPr>
          <p:cNvPr id="7" name="Subtitle 11">
            <a:extLst>
              <a:ext uri="{FF2B5EF4-FFF2-40B4-BE49-F238E27FC236}">
                <a16:creationId xmlns:a16="http://schemas.microsoft.com/office/drawing/2014/main" id="{188E2ECC-664D-489A-8E78-57F4F7D8AED4}"/>
              </a:ext>
            </a:extLst>
          </p:cNvPr>
          <p:cNvSpPr txBox="1">
            <a:spLocks/>
          </p:cNvSpPr>
          <p:nvPr/>
        </p:nvSpPr>
        <p:spPr>
          <a:xfrm>
            <a:off x="3162130" y="3274968"/>
            <a:ext cx="7609499" cy="93745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solidFill>
                  <a:srgbClr val="444444"/>
                </a:solidFill>
                <a:latin typeface="Open Sans" panose="020B0606030504020204" pitchFamily="34" charset="0"/>
              </a:rPr>
              <a:t>T</a:t>
            </a:r>
            <a:r>
              <a:rPr lang="vi-VN" b="0" i="0" dirty="0">
                <a:solidFill>
                  <a:srgbClr val="444444"/>
                </a:solidFill>
                <a:effectLst/>
                <a:latin typeface="Open Sans" panose="020B0606030504020204" pitchFamily="34" charset="0"/>
              </a:rPr>
              <a:t>ính linh hoạt lưu trữ dữ liệu theo các kích cỡ khác nhau, dữ liệu dưới dạng hướng tài liệu JSON </a:t>
            </a:r>
            <a:endParaRPr lang="en-US" dirty="0">
              <a:solidFill>
                <a:schemeClr val="bg2">
                  <a:lumMod val="25000"/>
                </a:schemeClr>
              </a:solidFill>
              <a:latin typeface="Onyx" panose="04050602080702020203" pitchFamily="82" charset="0"/>
            </a:endParaRPr>
          </a:p>
        </p:txBody>
      </p:sp>
    </p:spTree>
    <p:extLst>
      <p:ext uri="{BB962C8B-B14F-4D97-AF65-F5344CB8AC3E}">
        <p14:creationId xmlns:p14="http://schemas.microsoft.com/office/powerpoint/2010/main" val="2695617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998471-B42C-47FB-A4DB-1D2FF651D4A5}"/>
              </a:ext>
            </a:extLst>
          </p:cNvPr>
          <p:cNvPicPr>
            <a:picLocks noChangeAspect="1"/>
          </p:cNvPicPr>
          <p:nvPr/>
        </p:nvPicPr>
        <p:blipFill>
          <a:blip r:embed="rId2"/>
          <a:stretch>
            <a:fillRect/>
          </a:stretch>
        </p:blipFill>
        <p:spPr>
          <a:xfrm>
            <a:off x="0" y="0"/>
            <a:ext cx="12192000" cy="6858000"/>
          </a:xfrm>
          <a:prstGeom prst="rect">
            <a:avLst/>
          </a:prstGeom>
        </p:spPr>
      </p:pic>
      <p:sp>
        <p:nvSpPr>
          <p:cNvPr id="4" name="Subtitle 11">
            <a:extLst>
              <a:ext uri="{FF2B5EF4-FFF2-40B4-BE49-F238E27FC236}">
                <a16:creationId xmlns:a16="http://schemas.microsoft.com/office/drawing/2014/main" id="{EB10E663-2EAD-4CC7-8F9D-C5A1469B1D78}"/>
              </a:ext>
            </a:extLst>
          </p:cNvPr>
          <p:cNvSpPr txBox="1">
            <a:spLocks/>
          </p:cNvSpPr>
          <p:nvPr/>
        </p:nvSpPr>
        <p:spPr>
          <a:xfrm>
            <a:off x="181619" y="3023757"/>
            <a:ext cx="5569824" cy="57632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150000"/>
              </a:lnSpc>
              <a:spcBef>
                <a:spcPts val="0"/>
              </a:spcBef>
              <a:spcAft>
                <a:spcPts val="800"/>
              </a:spcAft>
              <a:buSzPts val="1500"/>
            </a:pPr>
            <a:r>
              <a:rPr lang="vi-VN" b="0" i="0" dirty="0">
                <a:solidFill>
                  <a:srgbClr val="292B2C"/>
                </a:solidFill>
                <a:effectLst/>
                <a:latin typeface="Open Sans" panose="020B0606030504020204" pitchFamily="34" charset="0"/>
              </a:rPr>
              <a:t>Dữ liệu cần lược đồ linh hoạt</a:t>
            </a:r>
            <a:endParaRPr lang="en-US" sz="1800" dirty="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8" name="Subtitle 11">
            <a:extLst>
              <a:ext uri="{FF2B5EF4-FFF2-40B4-BE49-F238E27FC236}">
                <a16:creationId xmlns:a16="http://schemas.microsoft.com/office/drawing/2014/main" id="{4FD69C62-2796-4ACC-B5EB-E70375ECCDE7}"/>
              </a:ext>
            </a:extLst>
          </p:cNvPr>
          <p:cNvSpPr txBox="1">
            <a:spLocks/>
          </p:cNvSpPr>
          <p:nvPr/>
        </p:nvSpPr>
        <p:spPr>
          <a:xfrm>
            <a:off x="181619" y="3445459"/>
            <a:ext cx="4721685" cy="967548"/>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150000"/>
              </a:lnSpc>
              <a:spcBef>
                <a:spcPts val="0"/>
              </a:spcBef>
              <a:spcAft>
                <a:spcPts val="800"/>
              </a:spcAft>
              <a:buSzPts val="1500"/>
            </a:pPr>
            <a:r>
              <a:rPr lang="vi-VN" b="0" i="0" dirty="0">
                <a:solidFill>
                  <a:srgbClr val="292B2C"/>
                </a:solidFill>
                <a:effectLst/>
                <a:latin typeface="Open Sans" panose="020B0606030504020204" pitchFamily="34" charset="0"/>
              </a:rPr>
              <a:t>Các ràng buộc và logic xác thực không bắt buộc phải được thực hiện trong cơ sở dữ liệu</a:t>
            </a:r>
            <a:endParaRPr lang="en-US" sz="1800" dirty="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0" name="Subtitle 11">
            <a:extLst>
              <a:ext uri="{FF2B5EF4-FFF2-40B4-BE49-F238E27FC236}">
                <a16:creationId xmlns:a16="http://schemas.microsoft.com/office/drawing/2014/main" id="{D587AE3A-AB91-4ECB-8430-5403B5807CA7}"/>
              </a:ext>
            </a:extLst>
          </p:cNvPr>
          <p:cNvSpPr txBox="1">
            <a:spLocks/>
          </p:cNvSpPr>
          <p:nvPr/>
        </p:nvSpPr>
        <p:spPr>
          <a:xfrm>
            <a:off x="181619" y="4834709"/>
            <a:ext cx="5569824" cy="60931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150000"/>
              </a:lnSpc>
              <a:spcBef>
                <a:spcPts val="0"/>
              </a:spcBef>
              <a:spcAft>
                <a:spcPts val="800"/>
              </a:spcAft>
              <a:buSzPts val="1500"/>
            </a:pPr>
            <a:r>
              <a:rPr lang="en-US" dirty="0" err="1">
                <a:latin typeface="Open Sans" panose="020B0606030504020204" pitchFamily="34" charset="0"/>
                <a:ea typeface="Open Sans" panose="020B0606030504020204" pitchFamily="34" charset="0"/>
                <a:cs typeface="Open Sans" panose="020B0606030504020204" pitchFamily="34" charset="0"/>
              </a:rPr>
              <a:t>Sử</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dụng</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cho</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dữ</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liệu</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lớn</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và</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các</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ứng</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dụng</a:t>
            </a:r>
            <a:r>
              <a:rPr lang="en-US" dirty="0">
                <a:latin typeface="Open Sans" panose="020B0606030504020204" pitchFamily="34" charset="0"/>
                <a:ea typeface="Open Sans" panose="020B0606030504020204" pitchFamily="34" charset="0"/>
                <a:cs typeface="Open Sans" panose="020B0606030504020204" pitchFamily="34" charset="0"/>
              </a:rPr>
              <a:t> web </a:t>
            </a:r>
            <a:r>
              <a:rPr lang="en-US" dirty="0" err="1">
                <a:latin typeface="Open Sans" panose="020B0606030504020204" pitchFamily="34" charset="0"/>
                <a:ea typeface="Open Sans" panose="020B0606030504020204" pitchFamily="34" charset="0"/>
                <a:cs typeface="Open Sans" panose="020B0606030504020204" pitchFamily="34" charset="0"/>
              </a:rPr>
              <a:t>thời</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gian</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thực</a:t>
            </a:r>
            <a:endParaRPr lang="en-US" sz="1800" dirty="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2" name="Subtitle 11">
            <a:extLst>
              <a:ext uri="{FF2B5EF4-FFF2-40B4-BE49-F238E27FC236}">
                <a16:creationId xmlns:a16="http://schemas.microsoft.com/office/drawing/2014/main" id="{72B31B1F-2B4E-4927-A394-D52C4FEDFDD4}"/>
              </a:ext>
            </a:extLst>
          </p:cNvPr>
          <p:cNvSpPr txBox="1">
            <a:spLocks/>
          </p:cNvSpPr>
          <p:nvPr/>
        </p:nvSpPr>
        <p:spPr>
          <a:xfrm>
            <a:off x="583097" y="2445308"/>
            <a:ext cx="4560716" cy="57632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nSpc>
                <a:spcPct val="150000"/>
              </a:lnSpc>
              <a:spcBef>
                <a:spcPts val="0"/>
              </a:spcBef>
              <a:spcAft>
                <a:spcPts val="800"/>
              </a:spcAft>
              <a:buSzPts val="1500"/>
              <a:buNone/>
            </a:pPr>
            <a:r>
              <a:rPr lang="en-US" b="1" dirty="0">
                <a:latin typeface="Open Sans" panose="020B0606030504020204" pitchFamily="34" charset="0"/>
                <a:ea typeface="Open Sans" panose="020B0606030504020204" pitchFamily="34" charset="0"/>
                <a:cs typeface="Open Sans" panose="020B0606030504020204" pitchFamily="34" charset="0"/>
              </a:rPr>
              <a:t>NOSQL SỬ DỤNG</a:t>
            </a:r>
            <a:endParaRPr lang="en-US" sz="1800" dirty="0">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7B20419C-0F19-46C0-A70A-B0FCD8418C7A}"/>
              </a:ext>
            </a:extLst>
          </p:cNvPr>
          <p:cNvPicPr>
            <a:picLocks noChangeAspect="1"/>
          </p:cNvPicPr>
          <p:nvPr/>
        </p:nvPicPr>
        <p:blipFill>
          <a:blip r:embed="rId3"/>
          <a:stretch>
            <a:fillRect/>
          </a:stretch>
        </p:blipFill>
        <p:spPr>
          <a:xfrm>
            <a:off x="5933062" y="1527671"/>
            <a:ext cx="3673122" cy="4570997"/>
          </a:xfrm>
          <a:prstGeom prst="rect">
            <a:avLst/>
          </a:prstGeom>
        </p:spPr>
      </p:pic>
    </p:spTree>
    <p:extLst>
      <p:ext uri="{BB962C8B-B14F-4D97-AF65-F5344CB8AC3E}">
        <p14:creationId xmlns:p14="http://schemas.microsoft.com/office/powerpoint/2010/main" val="290518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10BE68-2246-4F26-BD41-E517537C32C0}"/>
              </a:ext>
            </a:extLst>
          </p:cNvPr>
          <p:cNvPicPr>
            <a:picLocks noChangeAspect="1"/>
          </p:cNvPicPr>
          <p:nvPr/>
        </p:nvPicPr>
        <p:blipFill>
          <a:blip r:embed="rId2"/>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C10DD7E9-4986-4E92-AA03-58EEB77AB13F}"/>
              </a:ext>
            </a:extLst>
          </p:cNvPr>
          <p:cNvPicPr>
            <a:picLocks noChangeAspect="1"/>
          </p:cNvPicPr>
          <p:nvPr/>
        </p:nvPicPr>
        <p:blipFill>
          <a:blip r:embed="rId3"/>
          <a:stretch>
            <a:fillRect/>
          </a:stretch>
        </p:blipFill>
        <p:spPr>
          <a:xfrm>
            <a:off x="11277905" y="2451652"/>
            <a:ext cx="473460" cy="473460"/>
          </a:xfrm>
          <a:prstGeom prst="rect">
            <a:avLst/>
          </a:prstGeom>
        </p:spPr>
      </p:pic>
      <p:pic>
        <p:nvPicPr>
          <p:cNvPr id="2" name="Picture 1">
            <a:extLst>
              <a:ext uri="{FF2B5EF4-FFF2-40B4-BE49-F238E27FC236}">
                <a16:creationId xmlns:a16="http://schemas.microsoft.com/office/drawing/2014/main" id="{5946747F-7E2D-4B7F-A2BF-88A2C9FCB7DD}"/>
              </a:ext>
            </a:extLst>
          </p:cNvPr>
          <p:cNvPicPr>
            <a:picLocks noChangeAspect="1"/>
          </p:cNvPicPr>
          <p:nvPr/>
        </p:nvPicPr>
        <p:blipFill>
          <a:blip r:embed="rId3"/>
          <a:stretch>
            <a:fillRect/>
          </a:stretch>
        </p:blipFill>
        <p:spPr>
          <a:xfrm>
            <a:off x="10184600" y="3192270"/>
            <a:ext cx="473460" cy="473460"/>
          </a:xfrm>
          <a:prstGeom prst="rect">
            <a:avLst/>
          </a:prstGeom>
        </p:spPr>
      </p:pic>
    </p:spTree>
    <p:extLst>
      <p:ext uri="{BB962C8B-B14F-4D97-AF65-F5344CB8AC3E}">
        <p14:creationId xmlns:p14="http://schemas.microsoft.com/office/powerpoint/2010/main" val="1048992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998471-B42C-47FB-A4DB-1D2FF651D4A5}"/>
              </a:ext>
            </a:extLst>
          </p:cNvPr>
          <p:cNvPicPr>
            <a:picLocks noChangeAspect="1"/>
          </p:cNvPicPr>
          <p:nvPr/>
        </p:nvPicPr>
        <p:blipFill>
          <a:blip r:embed="rId3"/>
          <a:stretch>
            <a:fillRect/>
          </a:stretch>
        </p:blipFill>
        <p:spPr>
          <a:xfrm>
            <a:off x="0" y="0"/>
            <a:ext cx="12192000" cy="6858000"/>
          </a:xfrm>
          <a:prstGeom prst="rect">
            <a:avLst/>
          </a:prstGeom>
        </p:spPr>
      </p:pic>
      <p:pic>
        <p:nvPicPr>
          <p:cNvPr id="1026" name="Picture 2">
            <a:extLst>
              <a:ext uri="{FF2B5EF4-FFF2-40B4-BE49-F238E27FC236}">
                <a16:creationId xmlns:a16="http://schemas.microsoft.com/office/drawing/2014/main" id="{AABCF2BA-9508-47E6-BA09-9C79F361DB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718" y="2524172"/>
            <a:ext cx="7810500" cy="4191000"/>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11">
            <a:extLst>
              <a:ext uri="{FF2B5EF4-FFF2-40B4-BE49-F238E27FC236}">
                <a16:creationId xmlns:a16="http://schemas.microsoft.com/office/drawing/2014/main" id="{377CA5BB-732F-48F8-849A-27E034FF3707}"/>
              </a:ext>
            </a:extLst>
          </p:cNvPr>
          <p:cNvSpPr txBox="1">
            <a:spLocks/>
          </p:cNvSpPr>
          <p:nvPr/>
        </p:nvSpPr>
        <p:spPr>
          <a:xfrm>
            <a:off x="8038218" y="6281671"/>
            <a:ext cx="4962194" cy="57632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150000"/>
              </a:lnSpc>
              <a:spcBef>
                <a:spcPts val="0"/>
              </a:spcBef>
              <a:spcAft>
                <a:spcPts val="800"/>
              </a:spcAft>
              <a:buSzPts val="1500"/>
            </a:pPr>
            <a:r>
              <a:rPr lang="en-US" sz="1800" b="1" dirty="0">
                <a:effectLst/>
                <a:latin typeface="Open Sans" panose="020B0606030504020204" pitchFamily="34" charset="0"/>
                <a:ea typeface="Open Sans" panose="020B0606030504020204" pitchFamily="34" charset="0"/>
                <a:cs typeface="Open Sans" panose="020B0606030504020204" pitchFamily="34" charset="0"/>
              </a:rPr>
              <a:t>NODEJS EXPRESS -&gt; RESTFUL API</a:t>
            </a:r>
            <a:endParaRPr lang="en-US" sz="1800" dirty="0">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39372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998471-B42C-47FB-A4DB-1D2FF651D4A5}"/>
              </a:ext>
            </a:extLst>
          </p:cNvPr>
          <p:cNvPicPr>
            <a:picLocks noChangeAspect="1"/>
          </p:cNvPicPr>
          <p:nvPr/>
        </p:nvPicPr>
        <p:blipFill>
          <a:blip r:embed="rId3"/>
          <a:stretch>
            <a:fillRect/>
          </a:stretch>
        </p:blipFill>
        <p:spPr>
          <a:xfrm>
            <a:off x="0" y="0"/>
            <a:ext cx="12192000" cy="6858000"/>
          </a:xfrm>
          <a:prstGeom prst="rect">
            <a:avLst/>
          </a:prstGeom>
        </p:spPr>
      </p:pic>
      <p:sp>
        <p:nvSpPr>
          <p:cNvPr id="8" name="Subtitle 11">
            <a:extLst>
              <a:ext uri="{FF2B5EF4-FFF2-40B4-BE49-F238E27FC236}">
                <a16:creationId xmlns:a16="http://schemas.microsoft.com/office/drawing/2014/main" id="{377CA5BB-732F-48F8-849A-27E034FF3707}"/>
              </a:ext>
            </a:extLst>
          </p:cNvPr>
          <p:cNvSpPr txBox="1">
            <a:spLocks/>
          </p:cNvSpPr>
          <p:nvPr/>
        </p:nvSpPr>
        <p:spPr>
          <a:xfrm>
            <a:off x="7598391" y="2135678"/>
            <a:ext cx="1192080" cy="57632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nSpc>
                <a:spcPct val="150000"/>
              </a:lnSpc>
              <a:spcBef>
                <a:spcPts val="0"/>
              </a:spcBef>
              <a:spcAft>
                <a:spcPts val="800"/>
              </a:spcAft>
              <a:buSzPts val="1500"/>
              <a:buNone/>
            </a:pPr>
            <a:r>
              <a:rPr lang="en-US" sz="1800" b="1" dirty="0">
                <a:effectLst/>
                <a:latin typeface="Open Sans" panose="020B0606030504020204" pitchFamily="34" charset="0"/>
                <a:ea typeface="Open Sans" panose="020B0606030504020204" pitchFamily="34" charset="0"/>
                <a:cs typeface="Open Sans" panose="020B0606030504020204" pitchFamily="34" charset="0"/>
              </a:rPr>
              <a:t>APS.NET</a:t>
            </a:r>
            <a:endParaRPr lang="en-US" sz="1800" dirty="0">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2">
            <a:extLst>
              <a:ext uri="{FF2B5EF4-FFF2-40B4-BE49-F238E27FC236}">
                <a16:creationId xmlns:a16="http://schemas.microsoft.com/office/drawing/2014/main" id="{6BDD7732-19F0-4316-9217-FBA800E7B4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727" y="2423843"/>
            <a:ext cx="4853353" cy="26420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AF4BD8CA-DA5F-4742-8038-B080A56167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7755" y="2612373"/>
            <a:ext cx="4853353" cy="2325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1563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1217</TotalTime>
  <Words>780</Words>
  <Application>Microsoft Office PowerPoint</Application>
  <PresentationFormat>Widescreen</PresentationFormat>
  <Paragraphs>63</Paragraphs>
  <Slides>38</Slides>
  <Notes>7</Notes>
  <HiddenSlides>0</HiddenSlides>
  <MMClips>8</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Calibri</vt:lpstr>
      <vt:lpstr>lora</vt:lpstr>
      <vt:lpstr>Onyx</vt:lpstr>
      <vt:lpstr>Open Sans</vt:lpstr>
      <vt:lpstr>Trebuchet MS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Hien Hoi</dc:creator>
  <cp:lastModifiedBy>Hiền Lê Thị Ngọc</cp:lastModifiedBy>
  <cp:revision>273</cp:revision>
  <dcterms:created xsi:type="dcterms:W3CDTF">2020-07-21T01:45:10Z</dcterms:created>
  <dcterms:modified xsi:type="dcterms:W3CDTF">2020-08-20T01:12:12Z</dcterms:modified>
</cp:coreProperties>
</file>